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 id="2147483648" r:id="rId2"/>
    <p:sldMasterId id="2147483660" r:id="rId3"/>
  </p:sldMasterIdLst>
  <p:notesMasterIdLst>
    <p:notesMasterId r:id="rId45"/>
  </p:notesMasterIdLst>
  <p:handoutMasterIdLst>
    <p:handoutMasterId r:id="rId46"/>
  </p:handoutMasterIdLst>
  <p:sldIdLst>
    <p:sldId id="332" r:id="rId4"/>
    <p:sldId id="26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4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e Demerse" initials="P" lastIdx="3" clrIdx="0"/>
  <p:cmAuthor id="1" name="Roberta Franchuk" initials="R" lastIdx="0" clrIdx="1"/>
  <p:cmAuthor id="2" name="Alison Bailie" initials="" lastIdx="5" clrIdx="2"/>
  <p:cmAuthor id="3" name="Matt Horne" initials="MH" lastIdx="1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7A3E"/>
    <a:srgbClr val="86AADD"/>
    <a:srgbClr val="FFFFFF"/>
    <a:srgbClr val="1B3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4064" autoAdjust="0"/>
  </p:normalViewPr>
  <p:slideViewPr>
    <p:cSldViewPr snapToGrid="0" snapToObjects="1">
      <p:cViewPr>
        <p:scale>
          <a:sx n="75" d="100"/>
          <a:sy n="75" d="100"/>
        </p:scale>
        <p:origin x="-19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000"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Canada's GHG emissions, 2010</c:v>
                </c:pt>
              </c:strCache>
            </c:strRef>
          </c:tx>
          <c:dPt>
            <c:idx val="6"/>
            <c:bubble3D val="0"/>
            <c:explosion val="13"/>
            <c:spPr>
              <a:ln>
                <a:solidFill>
                  <a:schemeClr val="accent1"/>
                </a:solidFill>
              </a:ln>
            </c:spPr>
          </c:dPt>
          <c:dLbls>
            <c:dLbl>
              <c:idx val="0"/>
              <c:layout>
                <c:manualLayout>
                  <c:x val="-0.00359543598716827"/>
                  <c:y val="0.0747711113575592"/>
                </c:manualLayout>
              </c:layout>
              <c:showLegendKey val="0"/>
              <c:showVal val="0"/>
              <c:showCatName val="1"/>
              <c:showSerName val="0"/>
              <c:showPercent val="1"/>
              <c:showBubbleSize val="0"/>
            </c:dLbl>
            <c:dLbl>
              <c:idx val="6"/>
              <c:layout>
                <c:manualLayout>
                  <c:x val="0.11429765723729"/>
                  <c:y val="0.20988922159378"/>
                </c:manualLayout>
              </c:layout>
              <c:spPr/>
              <c:txPr>
                <a:bodyPr/>
                <a:lstStyle/>
                <a:p>
                  <a:pPr>
                    <a:defRPr b="1"/>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Sheet1!$A$2:$A$8</c:f>
              <c:strCache>
                <c:ptCount val="7"/>
                <c:pt idx="0">
                  <c:v>Transportation</c:v>
                </c:pt>
                <c:pt idx="1">
                  <c:v>Electricity </c:v>
                </c:pt>
                <c:pt idx="2">
                  <c:v>Other Industry</c:v>
                </c:pt>
                <c:pt idx="3">
                  <c:v>Buildings</c:v>
                </c:pt>
                <c:pt idx="4">
                  <c:v>Agriculture</c:v>
                </c:pt>
                <c:pt idx="5">
                  <c:v>Waste and Others</c:v>
                </c:pt>
                <c:pt idx="6">
                  <c:v>Oil and gas</c:v>
                </c:pt>
              </c:strCache>
            </c:strRef>
          </c:cat>
          <c:val>
            <c:numRef>
              <c:f>Sheet1!$B$2:$B$8</c:f>
              <c:numCache>
                <c:formatCode>General</c:formatCode>
                <c:ptCount val="7"/>
                <c:pt idx="0">
                  <c:v>166.0</c:v>
                </c:pt>
                <c:pt idx="1">
                  <c:v>99.0</c:v>
                </c:pt>
                <c:pt idx="2">
                  <c:v>75.0</c:v>
                </c:pt>
                <c:pt idx="3">
                  <c:v>79.0</c:v>
                </c:pt>
                <c:pt idx="4">
                  <c:v>69.0</c:v>
                </c:pt>
                <c:pt idx="5">
                  <c:v>50.0</c:v>
                </c:pt>
                <c:pt idx="6">
                  <c:v>154.0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Canada's GHG emissions, 2010</c:v>
                </c:pt>
              </c:strCache>
            </c:strRef>
          </c:tx>
          <c:dPt>
            <c:idx val="6"/>
            <c:bubble3D val="0"/>
            <c:explosion val="13"/>
            <c:spPr>
              <a:ln>
                <a:solidFill>
                  <a:srgbClr val="4F81BD"/>
                </a:solidFill>
              </a:ln>
              <a:scene3d>
                <a:camera prst="orthographicFront"/>
                <a:lightRig rig="threePt" dir="t"/>
              </a:scene3d>
              <a:sp3d/>
            </c:spPr>
          </c:dPt>
          <c:dLbls>
            <c:dLbl>
              <c:idx val="0"/>
              <c:layout>
                <c:manualLayout>
                  <c:x val="-0.00359543598716827"/>
                  <c:y val="0.0747711113575592"/>
                </c:manualLayout>
              </c:layout>
              <c:showLegendKey val="0"/>
              <c:showVal val="0"/>
              <c:showCatName val="1"/>
              <c:showSerName val="0"/>
              <c:showPercent val="1"/>
              <c:showBubbleSize val="0"/>
            </c:dLbl>
            <c:dLbl>
              <c:idx val="5"/>
              <c:layout>
                <c:manualLayout>
                  <c:x val="-0.03473461650627"/>
                  <c:y val="0.000532327825219031"/>
                </c:manualLayout>
              </c:layout>
              <c:showLegendKey val="0"/>
              <c:showVal val="0"/>
              <c:showCatName val="1"/>
              <c:showSerName val="0"/>
              <c:showPercent val="1"/>
              <c:showBubbleSize val="0"/>
            </c:dLbl>
            <c:dLbl>
              <c:idx val="6"/>
              <c:layout>
                <c:manualLayout>
                  <c:x val="0.140532225138524"/>
                  <c:y val="0.184850097963107"/>
                </c:manualLayout>
              </c:layout>
              <c:spPr/>
              <c:txPr>
                <a:bodyPr/>
                <a:lstStyle/>
                <a:p>
                  <a:pPr>
                    <a:defRPr/>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Sheet1!$A$2:$A$8</c:f>
              <c:strCache>
                <c:ptCount val="7"/>
                <c:pt idx="0">
                  <c:v>Transportation</c:v>
                </c:pt>
                <c:pt idx="1">
                  <c:v>Electricity </c:v>
                </c:pt>
                <c:pt idx="2">
                  <c:v>Other Industry</c:v>
                </c:pt>
                <c:pt idx="3">
                  <c:v>Buildings</c:v>
                </c:pt>
                <c:pt idx="4">
                  <c:v>Agriculture</c:v>
                </c:pt>
                <c:pt idx="5">
                  <c:v>Waste and Others</c:v>
                </c:pt>
                <c:pt idx="6">
                  <c:v>Oil and gas</c:v>
                </c:pt>
              </c:strCache>
            </c:strRef>
          </c:cat>
          <c:val>
            <c:numRef>
              <c:f>Sheet1!$B$2:$B$8</c:f>
              <c:numCache>
                <c:formatCode>General</c:formatCode>
                <c:ptCount val="7"/>
                <c:pt idx="0">
                  <c:v>171.0</c:v>
                </c:pt>
                <c:pt idx="1">
                  <c:v>80.0</c:v>
                </c:pt>
                <c:pt idx="2">
                  <c:v>83.0</c:v>
                </c:pt>
                <c:pt idx="3">
                  <c:v>91.0</c:v>
                </c:pt>
                <c:pt idx="4">
                  <c:v>65.0</c:v>
                </c:pt>
                <c:pt idx="5">
                  <c:v>51.0</c:v>
                </c:pt>
                <c:pt idx="6">
                  <c:v>204.0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latin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F46566-5765-7F41-AA68-F598D4258A1C}" type="datetimeFigureOut">
              <a:rPr lang="en-US" smtClean="0"/>
              <a:t>2013-04-01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F7F3A1-6169-C944-A98E-8AFB92D00C83}" type="slidenum">
              <a:rPr lang="en-US" smtClean="0"/>
              <a:t>‹#›</a:t>
            </a:fld>
            <a:endParaRPr lang="en-US"/>
          </a:p>
        </p:txBody>
      </p:sp>
    </p:spTree>
    <p:extLst>
      <p:ext uri="{BB962C8B-B14F-4D97-AF65-F5344CB8AC3E}">
        <p14:creationId xmlns:p14="http://schemas.microsoft.com/office/powerpoint/2010/main" val="95400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C258E-A586-4C45-9C12-A78623A4489E}" type="datetimeFigureOut">
              <a:rPr lang="en-US" smtClean="0"/>
              <a:pPr/>
              <a:t>2013-04-01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8E405-4F09-AD40-9B5B-F9B71207B8C3}" type="slidenum">
              <a:rPr lang="en-US" smtClean="0"/>
              <a:pPr/>
              <a:t>‹#›</a:t>
            </a:fld>
            <a:endParaRPr lang="en-US"/>
          </a:p>
        </p:txBody>
      </p:sp>
    </p:spTree>
    <p:extLst>
      <p:ext uri="{BB962C8B-B14F-4D97-AF65-F5344CB8AC3E}">
        <p14:creationId xmlns:p14="http://schemas.microsoft.com/office/powerpoint/2010/main" val="34700556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3</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xfrm>
            <a:off x="106363" y="0"/>
            <a:ext cx="6750050" cy="50625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88900" y="5300133"/>
            <a:ext cx="6565900" cy="3385079"/>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14</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eaLnBrk="1" hangingPunct="1">
              <a:lnSpc>
                <a:spcPct val="90000"/>
              </a:lnSpc>
            </a:pPr>
            <a:r>
              <a:rPr lang="en-GB" sz="1800" dirty="0" smtClean="0">
                <a:latin typeface="Calibri"/>
                <a:ea typeface="ＭＳ Ｐゴシック" charset="0"/>
                <a:cs typeface="ＭＳ Ｐゴシック" charset="0"/>
              </a:rPr>
              <a:t>Canada’s full National Inventory Report for</a:t>
            </a:r>
            <a:r>
              <a:rPr lang="en-GB" sz="1800" baseline="0" dirty="0" smtClean="0">
                <a:latin typeface="Calibri"/>
                <a:ea typeface="ＭＳ Ｐゴシック" charset="0"/>
                <a:cs typeface="ＭＳ Ｐゴシック" charset="0"/>
              </a:rPr>
              <a:t> 2012 (the most recent currently available) </a:t>
            </a:r>
            <a:r>
              <a:rPr lang="en-GB" sz="1800" baseline="0" dirty="0" smtClean="0">
                <a:latin typeface="+mn-lt"/>
                <a:ea typeface="ＭＳ Ｐゴシック" charset="0"/>
                <a:cs typeface="ＭＳ Ｐゴシック" charset="0"/>
              </a:rPr>
              <a:t>is available at http://</a:t>
            </a:r>
            <a:r>
              <a:rPr lang="en-GB" sz="1800" baseline="0" dirty="0" err="1" smtClean="0">
                <a:latin typeface="+mn-lt"/>
                <a:ea typeface="ＭＳ Ｐゴシック" charset="0"/>
                <a:cs typeface="ＭＳ Ｐゴシック" charset="0"/>
              </a:rPr>
              <a:t>unfccc.int</a:t>
            </a:r>
            <a:r>
              <a:rPr lang="en-GB" sz="1800" baseline="0" dirty="0" smtClean="0">
                <a:latin typeface="+mn-lt"/>
                <a:ea typeface="ＭＳ Ｐゴシック" charset="0"/>
                <a:cs typeface="ＭＳ Ｐゴシック" charset="0"/>
              </a:rPr>
              <a:t>/</a:t>
            </a:r>
            <a:r>
              <a:rPr lang="en-GB" sz="1800" baseline="0" dirty="0" err="1" smtClean="0">
                <a:latin typeface="+mn-lt"/>
                <a:ea typeface="ＭＳ Ｐゴシック" charset="0"/>
                <a:cs typeface="ＭＳ Ｐゴシック" charset="0"/>
              </a:rPr>
              <a:t>national_reports</a:t>
            </a:r>
            <a:r>
              <a:rPr lang="en-GB" sz="1800" baseline="0" dirty="0" smtClean="0">
                <a:latin typeface="+mn-lt"/>
                <a:ea typeface="ＭＳ Ｐゴシック" charset="0"/>
                <a:cs typeface="ＭＳ Ｐゴシック" charset="0"/>
              </a:rPr>
              <a:t>/</a:t>
            </a:r>
            <a:r>
              <a:rPr lang="en-GB" sz="1800" baseline="0" dirty="0" err="1" smtClean="0">
                <a:latin typeface="+mn-lt"/>
                <a:ea typeface="ＭＳ Ｐゴシック" charset="0"/>
                <a:cs typeface="ＭＳ Ｐゴシック" charset="0"/>
              </a:rPr>
              <a:t>annex_i_ghg_inventories</a:t>
            </a:r>
            <a:r>
              <a:rPr lang="en-GB" sz="1800" baseline="0" dirty="0" smtClean="0">
                <a:latin typeface="+mn-lt"/>
                <a:ea typeface="ＭＳ Ｐゴシック" charset="0"/>
                <a:cs typeface="ＭＳ Ｐゴシック" charset="0"/>
              </a:rPr>
              <a:t>/</a:t>
            </a:r>
            <a:r>
              <a:rPr lang="en-GB" sz="1800" baseline="0" dirty="0" err="1" smtClean="0">
                <a:latin typeface="+mn-lt"/>
                <a:ea typeface="ＭＳ Ｐゴシック" charset="0"/>
                <a:cs typeface="ＭＳ Ｐゴシック" charset="0"/>
              </a:rPr>
              <a:t>national_inventories_submissions</a:t>
            </a:r>
            <a:r>
              <a:rPr lang="en-GB" sz="1800" baseline="0" dirty="0" smtClean="0">
                <a:latin typeface="+mn-lt"/>
                <a:ea typeface="ＭＳ Ｐゴシック" charset="0"/>
                <a:cs typeface="ＭＳ Ｐゴシック" charset="0"/>
              </a:rPr>
              <a:t>/items/6598.php</a:t>
            </a:r>
          </a:p>
          <a:p>
            <a:pPr eaLnBrk="1" hangingPunct="1">
              <a:lnSpc>
                <a:spcPct val="90000"/>
              </a:lnSpc>
            </a:pPr>
            <a:r>
              <a:rPr lang="en-GB" sz="1800" baseline="0" dirty="0" smtClean="0">
                <a:latin typeface="+mn-lt"/>
                <a:ea typeface="ＭＳ Ｐゴシック" charset="0"/>
                <a:cs typeface="ＭＳ Ｐゴシック" charset="0"/>
              </a:rPr>
              <a:t>Because of a two-year lag in gathering GHG data, it provides emissions information for 2010.</a:t>
            </a:r>
            <a:endParaRPr lang="en-GB" sz="1800" dirty="0">
              <a:latin typeface="Calibri"/>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15</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r>
              <a:rPr lang="en-GB" sz="1600" dirty="0" smtClean="0">
                <a:latin typeface="Arial" charset="0"/>
                <a:ea typeface="ＭＳ Ｐゴシック" charset="0"/>
                <a:cs typeface="ＭＳ Ｐゴシック" charset="0"/>
              </a:rPr>
              <a:t>Image from http://</a:t>
            </a:r>
            <a:r>
              <a:rPr lang="en-GB" sz="1600" dirty="0" err="1" smtClean="0">
                <a:latin typeface="Arial" charset="0"/>
                <a:ea typeface="ＭＳ Ｐゴシック" charset="0"/>
                <a:cs typeface="ＭＳ Ｐゴシック" charset="0"/>
              </a:rPr>
              <a:t>www.pembina.org</a:t>
            </a:r>
            <a:r>
              <a:rPr lang="en-GB" sz="1600" dirty="0" smtClean="0">
                <a:latin typeface="Arial" charset="0"/>
                <a:ea typeface="ＭＳ Ｐゴシック" charset="0"/>
                <a:cs typeface="ＭＳ Ｐゴシック" charset="0"/>
              </a:rPr>
              <a:t>/blog/668, source of data is Canada’s Emissions</a:t>
            </a:r>
            <a:r>
              <a:rPr lang="en-GB" sz="1600" baseline="0" dirty="0" smtClean="0">
                <a:latin typeface="Arial" charset="0"/>
                <a:ea typeface="ＭＳ Ｐゴシック" charset="0"/>
                <a:cs typeface="ＭＳ Ｐゴシック" charset="0"/>
              </a:rPr>
              <a:t> Trends 2012 (http://</a:t>
            </a:r>
            <a:r>
              <a:rPr lang="en-GB" sz="1600" baseline="0" dirty="0" err="1" smtClean="0">
                <a:latin typeface="Arial" charset="0"/>
                <a:ea typeface="ＭＳ Ｐゴシック" charset="0"/>
                <a:cs typeface="ＭＳ Ｐゴシック" charset="0"/>
              </a:rPr>
              <a:t>www.ec.gc.ca</a:t>
            </a:r>
            <a:r>
              <a:rPr lang="en-GB" sz="1600" baseline="0" dirty="0" smtClean="0">
                <a:latin typeface="Arial" charset="0"/>
                <a:ea typeface="ＭＳ Ｐゴシック" charset="0"/>
                <a:cs typeface="ＭＳ Ｐゴシック" charset="0"/>
              </a:rPr>
              <a:t>/Publications/</a:t>
            </a:r>
            <a:r>
              <a:rPr lang="en-GB" sz="1600" baseline="0" dirty="0" err="1" smtClean="0">
                <a:latin typeface="Arial" charset="0"/>
                <a:ea typeface="ＭＳ Ｐゴシック" charset="0"/>
                <a:cs typeface="ＭＳ Ｐゴシック" charset="0"/>
              </a:rPr>
              <a:t>default.asp?lang</a:t>
            </a:r>
            <a:r>
              <a:rPr lang="en-GB" sz="1600" baseline="0" dirty="0" smtClean="0">
                <a:latin typeface="Arial" charset="0"/>
                <a:ea typeface="ＭＳ Ｐゴシック" charset="0"/>
                <a:cs typeface="ＭＳ Ｐゴシック" charset="0"/>
              </a:rPr>
              <a:t>=</a:t>
            </a:r>
            <a:r>
              <a:rPr lang="en-GB" sz="1600" baseline="0" dirty="0" err="1" smtClean="0">
                <a:latin typeface="Arial" charset="0"/>
                <a:ea typeface="ＭＳ Ｐゴシック" charset="0"/>
                <a:cs typeface="ＭＳ Ｐゴシック" charset="0"/>
              </a:rPr>
              <a:t>En&amp;n</a:t>
            </a:r>
            <a:r>
              <a:rPr lang="en-GB" sz="1600" baseline="0" dirty="0" smtClean="0">
                <a:latin typeface="Arial" charset="0"/>
                <a:ea typeface="ＭＳ Ｐゴシック" charset="0"/>
                <a:cs typeface="ＭＳ Ｐゴシック" charset="0"/>
              </a:rPr>
              <a:t>=3CD345DC-1)</a:t>
            </a:r>
          </a:p>
          <a:p>
            <a:r>
              <a:rPr lang="en-GB" sz="1600" dirty="0" smtClean="0">
                <a:latin typeface="Arial" charset="0"/>
                <a:ea typeface="ＭＳ Ｐゴシック" charset="0"/>
                <a:cs typeface="ＭＳ Ｐゴシック" charset="0"/>
              </a:rPr>
              <a:t>From</a:t>
            </a:r>
            <a:r>
              <a:rPr lang="en-GB" sz="1600" baseline="0" dirty="0" smtClean="0">
                <a:latin typeface="Arial" charset="0"/>
                <a:ea typeface="ＭＳ Ｐゴシック" charset="0"/>
                <a:cs typeface="ＭＳ Ｐゴシック" charset="0"/>
              </a:rPr>
              <a:t> 2010 to 2020, oilsands emissions are projected to grow by 56 Mt, from 48 to 104 Mt. </a:t>
            </a:r>
          </a:p>
          <a:p>
            <a:r>
              <a:rPr lang="en-GB" sz="1600" baseline="0" dirty="0" smtClean="0">
                <a:latin typeface="Arial" charset="0"/>
                <a:ea typeface="ＭＳ Ｐゴシック" charset="0"/>
                <a:cs typeface="ＭＳ Ｐゴシック" charset="0"/>
              </a:rPr>
              <a:t>Without the oilsands, emissions from the rest of the oil and gas sector in Canada are projected to drop by 6 Mt from 2010 to 2020. With the oilsands, oil and gas emissions are projected to grow by 50 Mt from 2010 to 2020.</a:t>
            </a:r>
          </a:p>
          <a:p>
            <a:r>
              <a:rPr lang="en-GB" sz="1600" baseline="0" dirty="0" smtClean="0">
                <a:latin typeface="Arial" charset="0"/>
                <a:ea typeface="ＭＳ Ｐゴシック" charset="0"/>
                <a:cs typeface="ＭＳ Ｐゴシック" charset="0"/>
              </a:rPr>
              <a:t>With the oilsands, Canada’s emissions are projected to grow by 28 Mt from 2010 to 2020 (from 692 Mt to 720 Mt). Without the oilsands, Canada’s emissions would be projected to drop by 4 Mt from 2010 to 2020.</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latin typeface="Arial" charset="0"/>
                <a:ea typeface="ＭＳ Ｐゴシック" charset="0"/>
                <a:cs typeface="ＭＳ Ｐゴシック" charset="0"/>
              </a:rPr>
              <a:t>(Note that this assessment </a:t>
            </a:r>
            <a:r>
              <a:rPr lang="en-GB" sz="1600" baseline="0" dirty="0" smtClean="0">
                <a:latin typeface="Arial" charset="0"/>
                <a:ea typeface="ＭＳ Ｐゴシック" charset="0"/>
                <a:cs typeface="ＭＳ Ｐゴシック" charset="0"/>
              </a:rPr>
              <a:t>excludes </a:t>
            </a:r>
            <a:r>
              <a:rPr lang="en-GB" sz="1600" baseline="0" dirty="0" smtClean="0">
                <a:latin typeface="Arial" charset="0"/>
                <a:ea typeface="ＭＳ Ｐゴシック" charset="0"/>
                <a:cs typeface="ＭＳ Ｐゴシック" charset="0"/>
              </a:rPr>
              <a:t>emissions from the Land Use, Land Use Change and Forestry category, which are a new addition to Canada’s official emissions accounting in 2012 that will likely be adjusted over time</a:t>
            </a:r>
            <a:r>
              <a:rPr lang="en-GB" sz="1600" baseline="0" dirty="0" smtClean="0">
                <a:latin typeface="Arial" charset="0"/>
                <a:ea typeface="ＭＳ Ｐゴシック" charset="0"/>
                <a:cs typeface="ＭＳ Ｐゴシック" charset="0"/>
              </a:rPr>
              <a:t>. It also excludes emissions from </a:t>
            </a:r>
            <a:r>
              <a:rPr lang="en-GB" sz="1600" baseline="0" dirty="0" err="1" smtClean="0">
                <a:latin typeface="Arial" charset="0"/>
                <a:ea typeface="ＭＳ Ｐゴシック" charset="0"/>
                <a:cs typeface="ＭＳ Ｐゴシック" charset="0"/>
              </a:rPr>
              <a:t>liquified</a:t>
            </a:r>
            <a:r>
              <a:rPr lang="en-GB" sz="1600" baseline="0" dirty="0" smtClean="0">
                <a:latin typeface="Arial" charset="0"/>
                <a:ea typeface="ＭＳ Ｐゴシック" charset="0"/>
                <a:cs typeface="ＭＳ Ｐゴシック" charset="0"/>
              </a:rPr>
              <a:t> natural gas export, which may increase substantially if new facilities are built in British Columbia.) </a:t>
            </a:r>
            <a:endParaRPr lang="en-GB" sz="1600" baseline="0" dirty="0" smtClean="0">
              <a:latin typeface="Arial" charset="0"/>
              <a:ea typeface="ＭＳ Ｐゴシック" charset="0"/>
              <a:cs typeface="ＭＳ Ｐゴシック" charset="0"/>
            </a:endParaRPr>
          </a:p>
          <a:p>
            <a:endParaRPr lang="en-GB" sz="1600" baseline="0" dirty="0" smtClean="0">
              <a:latin typeface="Arial" charset="0"/>
              <a:ea typeface="ＭＳ Ｐゴシック" charset="0"/>
              <a:cs typeface="ＭＳ Ｐゴシック" charset="0"/>
            </a:endParaRPr>
          </a:p>
          <a:p>
            <a:endParaRPr lang="en-GB" sz="1600"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16</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17</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per Slides 26 and</a:t>
            </a:r>
            <a:r>
              <a:rPr lang="en-US" baseline="0" dirty="0" smtClean="0"/>
              <a:t> 30, not all investments in flexible compliance options lead to actual emission reductions</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20</a:t>
            </a:fld>
            <a:endParaRPr lang="en-US"/>
          </a:p>
        </p:txBody>
      </p:sp>
    </p:spTree>
    <p:extLst>
      <p:ext uri="{BB962C8B-B14F-4D97-AF65-F5344CB8AC3E}">
        <p14:creationId xmlns:p14="http://schemas.microsoft.com/office/powerpoint/2010/main" val="75261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the Corner</a:t>
            </a:r>
            <a:r>
              <a:rPr lang="en-US" baseline="0" dirty="0" smtClean="0"/>
              <a:t> also projected a 55% reduction in emissions from the oilsands sector (relative to business as usual in 2020)</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21</a:t>
            </a:fld>
            <a:endParaRPr lang="en-US"/>
          </a:p>
        </p:txBody>
      </p:sp>
    </p:spTree>
    <p:extLst>
      <p:ext uri="{BB962C8B-B14F-4D97-AF65-F5344CB8AC3E}">
        <p14:creationId xmlns:p14="http://schemas.microsoft.com/office/powerpoint/2010/main" val="213987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24</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xfrm>
            <a:off x="106363" y="0"/>
            <a:ext cx="6750050" cy="50625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88900" y="5300133"/>
            <a:ext cx="6565900" cy="3385079"/>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25</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xfrm>
            <a:off x="106363" y="0"/>
            <a:ext cx="6750050" cy="50625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88900" y="5300133"/>
            <a:ext cx="6565900" cy="3385079"/>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a:p>
            <a:pPr marL="0" indent="0">
              <a:buNone/>
            </a:pPr>
            <a:endParaRPr lang="en-GB" sz="1800" dirty="0" smtClean="0">
              <a:latin typeface="Arial" charset="0"/>
              <a:ea typeface="ＭＳ Ｐゴシック" charset="0"/>
              <a:cs typeface="ＭＳ Ｐゴシック" charset="0"/>
            </a:endParaRPr>
          </a:p>
          <a:p>
            <a:pPr marL="0" indent="0">
              <a:buNone/>
            </a:pPr>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26</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27</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800" dirty="0" smtClean="0">
                <a:latin typeface="Arial" charset="0"/>
                <a:ea typeface="ＭＳ Ｐゴシック" charset="0"/>
                <a:cs typeface="ＭＳ Ｐゴシック" charset="0"/>
              </a:rPr>
              <a:t>e.g. National Round Table on the Environment and</a:t>
            </a:r>
            <a:r>
              <a:rPr lang="en-GB" sz="1800" baseline="0" dirty="0" smtClean="0">
                <a:latin typeface="Arial" charset="0"/>
                <a:ea typeface="ＭＳ Ｐゴシック" charset="0"/>
                <a:cs typeface="ＭＳ Ｐゴシック" charset="0"/>
              </a:rPr>
              <a:t> the Economy (NRTEE)</a:t>
            </a:r>
            <a:r>
              <a:rPr lang="en-GB" sz="1800" dirty="0" smtClean="0">
                <a:latin typeface="Arial" charset="0"/>
                <a:ea typeface="ＭＳ Ｐゴシック" charset="0"/>
                <a:cs typeface="ＭＳ Ｐゴシック" charset="0"/>
              </a:rPr>
              <a:t> </a:t>
            </a:r>
            <a:r>
              <a:rPr lang="en-US" sz="2600" dirty="0" smtClean="0">
                <a:latin typeface="+mn-lt"/>
                <a:ea typeface="+mn-ea"/>
                <a:cs typeface="+mn-cs"/>
              </a:rPr>
              <a:t>“Reality Check,” </a:t>
            </a:r>
            <a:r>
              <a:rPr lang="en-US" sz="2600" dirty="0" smtClean="0"/>
              <a:t>2012,</a:t>
            </a:r>
            <a:r>
              <a:rPr lang="en-US" sz="2600" baseline="0" dirty="0" smtClean="0"/>
              <a:t> p. 97</a:t>
            </a:r>
            <a:r>
              <a:rPr lang="en-US" sz="2600" dirty="0" smtClean="0"/>
              <a:t>: Canada will need to take advantage of all emission reduction opportunities up to $150/tonne by 2020 to hit the 2020 target</a:t>
            </a:r>
          </a:p>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4</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xfrm>
            <a:off x="730250" y="0"/>
            <a:ext cx="3725863" cy="2794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88900" y="2946400"/>
            <a:ext cx="6565900" cy="5738813"/>
          </a:xfrm>
          <a:solidFill>
            <a:srgbClr val="FFFFFF"/>
          </a:solidFill>
          <a:ln>
            <a:solidFill>
              <a:srgbClr val="000000"/>
            </a:solidFill>
            <a:miter lim="800000"/>
            <a:headEnd/>
            <a:tailEnd/>
          </a:ln>
        </p:spPr>
        <p:txBody>
          <a:bodyPr wrap="square" numCol="1" anchor="t" anchorCtr="0" compatLnSpc="1">
            <a:prstTxWarp prst="textNoShape">
              <a:avLst/>
            </a:prstTxWarp>
            <a:noAutofit/>
          </a:bodyPr>
          <a:lstStyle/>
          <a:p>
            <a:pPr>
              <a:spcBef>
                <a:spcPts val="800"/>
              </a:spcBef>
            </a:pPr>
            <a:r>
              <a:rPr lang="en-US" sz="2000" dirty="0" smtClean="0"/>
              <a:t>Redford USA Today</a:t>
            </a:r>
            <a:r>
              <a:rPr lang="en-US" sz="2000" baseline="0" dirty="0" smtClean="0"/>
              <a:t> op-ed: http://</a:t>
            </a:r>
            <a:r>
              <a:rPr lang="en-US" sz="2000" baseline="0" dirty="0" err="1" smtClean="0"/>
              <a:t>www.usatoday.com</a:t>
            </a:r>
            <a:r>
              <a:rPr lang="en-US" sz="2000" baseline="0" dirty="0" smtClean="0"/>
              <a:t>/story/opinion/2013/02/25/keystone-pipeline-</a:t>
            </a:r>
            <a:r>
              <a:rPr lang="en-US" sz="2000" baseline="0" dirty="0" err="1" smtClean="0"/>
              <a:t>alberta</a:t>
            </a:r>
            <a:r>
              <a:rPr lang="en-US" sz="2000" baseline="0" dirty="0" smtClean="0"/>
              <a:t>-column/1943029/</a:t>
            </a:r>
            <a:endParaRPr lang="en-US" sz="2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Compliance</a:t>
            </a:r>
            <a:r>
              <a:rPr lang="en-US" baseline="0" dirty="0" smtClean="0"/>
              <a:t> costs reflect the intensity target multiplied by the system’s maximum price signal (technology fund contribution rate / carbon tax rate). This is a maximum cost for a system operating at its baseline intensity.</a:t>
            </a:r>
          </a:p>
          <a:p>
            <a:r>
              <a:rPr lang="en-US" baseline="0" dirty="0" smtClean="0"/>
              <a:t>Effective average cost per barrel accounts for the interaction with royalty and corporate income tax rates.</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28</a:t>
            </a:fld>
            <a:endParaRPr lang="en-US"/>
          </a:p>
        </p:txBody>
      </p:sp>
    </p:spTree>
    <p:extLst>
      <p:ext uri="{BB962C8B-B14F-4D97-AF65-F5344CB8AC3E}">
        <p14:creationId xmlns:p14="http://schemas.microsoft.com/office/powerpoint/2010/main" val="293607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 2011, on-site improvements to target were just 13% of total SGER compliance</a:t>
            </a:r>
          </a:p>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30</a:t>
            </a:fld>
            <a:endParaRPr lang="en-US"/>
          </a:p>
        </p:txBody>
      </p:sp>
    </p:spTree>
    <p:extLst>
      <p:ext uri="{BB962C8B-B14F-4D97-AF65-F5344CB8AC3E}">
        <p14:creationId xmlns:p14="http://schemas.microsoft.com/office/powerpoint/2010/main" val="396342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37</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600"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38</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r>
              <a:rPr lang="en-GB" sz="1600" baseline="0" dirty="0" smtClean="0">
                <a:latin typeface="Arial" charset="0"/>
                <a:ea typeface="ＭＳ Ｐゴシック" charset="0"/>
                <a:cs typeface="ＭＳ Ｐゴシック" charset="0"/>
              </a:rPr>
              <a:t>Source: Pembina Institute image of </a:t>
            </a:r>
            <a:r>
              <a:rPr lang="en-GB" sz="1600" baseline="0" dirty="0" smtClean="0">
                <a:latin typeface="+mn-lt"/>
                <a:ea typeface="+mn-ea"/>
                <a:cs typeface="+mn-cs"/>
              </a:rPr>
              <a:t>p</a:t>
            </a:r>
            <a:r>
              <a:rPr lang="en-GB" sz="1600" dirty="0" smtClean="0"/>
              <a:t>rojected greenhouse gas emissions trends in Canada and the U.S.A. to 2020 under current policy. Canadian projection from NRTEE (2012); U.S. data from EIA, Annual Energy Outlook 2013 — Early Release. Note: EIA projection covers energy-related CO2 emissions only, compared to all GHGs for Canada, as shown in NRTEE.</a:t>
            </a:r>
            <a:endParaRPr lang="en-GB" sz="1600" baseline="0" dirty="0" smtClean="0">
              <a:latin typeface="Arial" charset="0"/>
              <a:ea typeface="ＭＳ Ｐゴシック" charset="0"/>
              <a:cs typeface="ＭＳ Ｐゴシック" charset="0"/>
            </a:endParaRPr>
          </a:p>
          <a:p>
            <a:endParaRPr lang="en-GB" sz="1600"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39</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xfrm>
            <a:off x="88900" y="0"/>
            <a:ext cx="5735638" cy="43005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88900" y="3843867"/>
            <a:ext cx="6565900" cy="5298546"/>
          </a:xfrm>
          <a:solidFill>
            <a:srgbClr val="FFFFFF"/>
          </a:solidFill>
          <a:ln>
            <a:solidFill>
              <a:srgbClr val="000000"/>
            </a:solidFill>
            <a:miter lim="800000"/>
            <a:headEnd/>
            <a:tailEnd/>
          </a:ln>
        </p:spPr>
        <p:txBody>
          <a:bodyPr wrap="square" numCol="1" anchor="t" anchorCtr="0" compatLnSpc="1">
            <a:prstTxWarp prst="textNoShape">
              <a:avLst/>
            </a:prstTxWarp>
            <a:noAutofit/>
          </a:bodyPr>
          <a:lstStyle/>
          <a:p>
            <a:pPr lvl="1"/>
            <a:r>
              <a:rPr lang="en-US" sz="2400" dirty="0" smtClean="0"/>
              <a:t>NOTE: this graph shows capture costs,</a:t>
            </a:r>
            <a:r>
              <a:rPr lang="en-US" sz="2400" baseline="0" dirty="0" smtClean="0"/>
              <a:t> but proponents would need to ad $20–$25 for transport &amp; storage</a:t>
            </a:r>
          </a:p>
          <a:p>
            <a:pPr lvl="1"/>
            <a:endParaRPr lang="en-US" sz="2400" baseline="0" dirty="0" smtClean="0"/>
          </a:p>
          <a:p>
            <a:pPr lvl="1"/>
            <a:r>
              <a:rPr lang="en-US" sz="2400" baseline="0" dirty="0" smtClean="0"/>
              <a:t>Little surprise in an environment of $15/tonne that AB is now down to 2 CCS projects: Shell Quest (upgrader) and Alberta Carbon Trunk Line (see http://</a:t>
            </a:r>
            <a:r>
              <a:rPr lang="en-US" sz="2400" baseline="0" dirty="0" err="1" smtClean="0"/>
              <a:t>alberta.ca</a:t>
            </a:r>
            <a:r>
              <a:rPr lang="en-US" sz="2400" baseline="0" dirty="0" smtClean="0"/>
              <a:t>/</a:t>
            </a:r>
            <a:r>
              <a:rPr lang="en-US" sz="2400" baseline="0" dirty="0" err="1" smtClean="0"/>
              <a:t>acn</a:t>
            </a:r>
            <a:r>
              <a:rPr lang="en-US" sz="2400" baseline="0" dirty="0" smtClean="0"/>
              <a:t>/201302/33717121A0157-D5E3-839F-750E02B41D039F98.html) </a:t>
            </a:r>
          </a:p>
          <a:p>
            <a:pPr lvl="1"/>
            <a:endParaRPr lang="en-US" sz="2400" baseline="0" dirty="0" smtClean="0"/>
          </a:p>
          <a:p>
            <a:pPr lvl="1"/>
            <a:endParaRPr 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40</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r>
              <a:rPr lang="en-GB" sz="1800" dirty="0" smtClean="0">
                <a:latin typeface="Arial" charset="0"/>
                <a:ea typeface="ＭＳ Ｐゴシック" charset="0"/>
                <a:cs typeface="ＭＳ Ｐゴシック" charset="0"/>
              </a:rPr>
              <a:t>Summary</a:t>
            </a:r>
            <a:r>
              <a:rPr lang="en-GB" sz="1800" baseline="0" dirty="0" smtClean="0">
                <a:latin typeface="Arial" charset="0"/>
                <a:ea typeface="ＭＳ Ｐゴシック" charset="0"/>
                <a:cs typeface="ＭＳ Ｐゴシック" charset="0"/>
              </a:rPr>
              <a:t> r</a:t>
            </a:r>
            <a:r>
              <a:rPr lang="en-GB" sz="1800" dirty="0" smtClean="0">
                <a:latin typeface="Arial" charset="0"/>
                <a:ea typeface="ＭＳ Ｐゴシック" charset="0"/>
                <a:cs typeface="ＭＳ Ｐゴシック" charset="0"/>
              </a:rPr>
              <a:t>eport:</a:t>
            </a:r>
            <a:r>
              <a:rPr lang="en-GB" sz="1800" baseline="0" dirty="0" smtClean="0">
                <a:latin typeface="Arial" charset="0"/>
                <a:ea typeface="ＭＳ Ｐゴシック" charset="0"/>
                <a:cs typeface="ＭＳ Ｐゴシック" charset="0"/>
              </a:rPr>
              <a:t> http://</a:t>
            </a:r>
            <a:r>
              <a:rPr lang="en-GB" sz="1800" baseline="0" dirty="0" err="1" smtClean="0">
                <a:latin typeface="Arial" charset="0"/>
                <a:ea typeface="ＭＳ Ｐゴシック" charset="0"/>
                <a:cs typeface="ＭＳ Ｐゴシック" charset="0"/>
              </a:rPr>
              <a:t>www.pembina.org</a:t>
            </a:r>
            <a:r>
              <a:rPr lang="en-GB" sz="1800" baseline="0" dirty="0" smtClean="0">
                <a:latin typeface="Arial" charset="0"/>
                <a:ea typeface="ＭＳ Ｐゴシック" charset="0"/>
                <a:cs typeface="ＭＳ Ｐゴシック" charset="0"/>
              </a:rPr>
              <a:t>/pub/1909</a:t>
            </a:r>
          </a:p>
          <a:p>
            <a:r>
              <a:rPr lang="en-GB" sz="1800" dirty="0" smtClean="0">
                <a:latin typeface="Arial" charset="0"/>
                <a:ea typeface="ＭＳ Ｐゴシック" charset="0"/>
                <a:cs typeface="ＭＳ Ｐゴシック" charset="0"/>
              </a:rPr>
              <a:t>Economic modelling analysis by MK Jaccard and Associates: http://</a:t>
            </a:r>
            <a:r>
              <a:rPr lang="en-GB" sz="1800" dirty="0" err="1" smtClean="0">
                <a:latin typeface="Arial" charset="0"/>
                <a:ea typeface="ＭＳ Ｐゴシック" charset="0"/>
                <a:cs typeface="ＭＳ Ｐゴシック" charset="0"/>
              </a:rPr>
              <a:t>www.pembina.org</a:t>
            </a:r>
            <a:r>
              <a:rPr lang="en-GB" sz="1800" dirty="0" smtClean="0">
                <a:latin typeface="Arial" charset="0"/>
                <a:ea typeface="ＭＳ Ｐゴシック" charset="0"/>
                <a:cs typeface="ＭＳ Ｐゴシック" charset="0"/>
              </a:rPr>
              <a:t>/pub/1910</a:t>
            </a:r>
          </a:p>
          <a:p>
            <a:r>
              <a:rPr lang="en-GB" sz="1800" dirty="0" smtClean="0">
                <a:latin typeface="Arial" charset="0"/>
                <a:ea typeface="ＭＳ Ｐゴシック" charset="0"/>
                <a:cs typeface="ＭＳ Ｐゴシック" charset="0"/>
              </a:rPr>
              <a:t>SCO production is estimate</a:t>
            </a:r>
            <a:r>
              <a:rPr lang="en-GB" sz="1800" baseline="0" dirty="0" smtClean="0">
                <a:latin typeface="Arial" charset="0"/>
                <a:ea typeface="ＭＳ Ｐゴシック" charset="0"/>
                <a:cs typeface="ＭＳ Ｐゴシック" charset="0"/>
              </a:rPr>
              <a:t>d at 1.9 million barrels / day in 2020 under business as usual; 1.7 million barrels / day under a policy package strong enough to hit the government’s target; and 1.5 million barrels / day under a policy package strong enough to get Canada on track for a “2 degree”-compatible target (21% reduction from BAU) – see p. 76 and 79 for details</a:t>
            </a:r>
          </a:p>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2010, oilsands were 31% of total Oil &amp; Gas emissions (48 </a:t>
            </a:r>
            <a:r>
              <a:rPr lang="en-US" baseline="0" dirty="0" smtClean="0"/>
              <a:t>Mt of </a:t>
            </a:r>
            <a:r>
              <a:rPr lang="en-US" baseline="0" dirty="0" smtClean="0"/>
              <a:t>154 </a:t>
            </a:r>
            <a:r>
              <a:rPr lang="en-US" baseline="0" dirty="0" smtClean="0"/>
              <a:t>Mt total)</a:t>
            </a:r>
          </a:p>
          <a:p>
            <a:r>
              <a:rPr lang="en-US" baseline="0" dirty="0" smtClean="0"/>
              <a:t>Canada’s total 2010 emissions: 692 Mt</a:t>
            </a:r>
          </a:p>
        </p:txBody>
      </p:sp>
      <p:sp>
        <p:nvSpPr>
          <p:cNvPr id="4" name="Slide Number Placeholder 3"/>
          <p:cNvSpPr>
            <a:spLocks noGrp="1"/>
          </p:cNvSpPr>
          <p:nvPr>
            <p:ph type="sldNum" sz="quarter" idx="10"/>
          </p:nvPr>
        </p:nvSpPr>
        <p:spPr/>
        <p:txBody>
          <a:bodyPr/>
          <a:lstStyle/>
          <a:p>
            <a:fld id="{AA88E405-4F09-AD40-9B5B-F9B71207B8C3}" type="slidenum">
              <a:rPr lang="en-US" smtClean="0"/>
              <a:pPr/>
              <a:t>7</a:t>
            </a:fld>
            <a:endParaRPr lang="en-US"/>
          </a:p>
        </p:txBody>
      </p:sp>
    </p:spTree>
    <p:extLst>
      <p:ext uri="{BB962C8B-B14F-4D97-AF65-F5344CB8AC3E}">
        <p14:creationId xmlns:p14="http://schemas.microsoft.com/office/powerpoint/2010/main" val="424527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2020, oilsands are</a:t>
            </a:r>
            <a:r>
              <a:rPr lang="en-US" baseline="0" dirty="0" smtClean="0"/>
              <a:t> projected to grow to account for 51% of total oil &amp; gas emissions (104 of 204 Mt</a:t>
            </a:r>
            <a:r>
              <a:rPr lang="en-US" baseline="0" dirty="0" smtClean="0"/>
              <a:t>)</a:t>
            </a:r>
          </a:p>
          <a:p>
            <a:r>
              <a:rPr lang="en-US" baseline="0" dirty="0" smtClean="0"/>
              <a:t>Canada’s projected 2020 emissions under current policy: 720 Mt</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8</a:t>
            </a:fld>
            <a:endParaRPr lang="en-US"/>
          </a:p>
        </p:txBody>
      </p:sp>
    </p:spTree>
    <p:extLst>
      <p:ext uri="{BB962C8B-B14F-4D97-AF65-F5344CB8AC3E}">
        <p14:creationId xmlns:p14="http://schemas.microsoft.com/office/powerpoint/2010/main" val="52226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9</a:t>
            </a:fld>
            <a:endParaRPr lang="en-US" sz="1200" dirty="0">
              <a:latin typeface="Calibri" charset="0"/>
            </a:endParaRPr>
          </a:p>
        </p:txBody>
      </p:sp>
      <p:sp>
        <p:nvSpPr>
          <p:cNvPr id="31746" name="Rectangle 2"/>
          <p:cNvSpPr>
            <a:spLocks noGrp="1" noRot="1" noChangeAspect="1" noChangeArrowheads="1" noTextEdit="1"/>
          </p:cNvSpPr>
          <p:nvPr>
            <p:ph type="sldImg"/>
          </p:nvPr>
        </p:nvSpPr>
        <p:spPr bwMode="auto">
          <a:xfrm>
            <a:off x="106363" y="0"/>
            <a:ext cx="6750050" cy="50625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88900" y="5300133"/>
            <a:ext cx="6565900" cy="3385079"/>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b="1"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10</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11</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084F2-94F1-CC43-8E8F-4D9CB17D87A5}" type="slidenum">
              <a:rPr lang="en-US" sz="1200">
                <a:latin typeface="Calibri" charset="0"/>
              </a:rPr>
              <a:pPr eaLnBrk="1" hangingPunct="1"/>
              <a:t>12</a:t>
            </a:fld>
            <a:endParaRPr lang="en-US" sz="12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GB" sz="1800"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Source: http://</a:t>
            </a:r>
            <a:r>
              <a:rPr lang="en-US" dirty="0" err="1" smtClean="0"/>
              <a:t>www.ec.gc.ca</a:t>
            </a:r>
            <a:r>
              <a:rPr lang="en-US" dirty="0" smtClean="0"/>
              <a:t>/</a:t>
            </a:r>
            <a:r>
              <a:rPr lang="en-US" dirty="0" err="1" smtClean="0"/>
              <a:t>dd-sd</a:t>
            </a:r>
            <a:r>
              <a:rPr lang="en-US" dirty="0" smtClean="0"/>
              <a:t>/</a:t>
            </a:r>
            <a:r>
              <a:rPr lang="en-US" dirty="0" err="1" smtClean="0"/>
              <a:t>default.asp?lang</a:t>
            </a:r>
            <a:r>
              <a:rPr lang="en-US" dirty="0" smtClean="0"/>
              <a:t>=</a:t>
            </a:r>
            <a:r>
              <a:rPr lang="en-US" dirty="0" err="1" smtClean="0"/>
              <a:t>En&amp;n</a:t>
            </a:r>
            <a:r>
              <a:rPr lang="en-US" dirty="0" smtClean="0"/>
              <a:t>=AD1B22FD-1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Canada’s 2020 target is 607 Mt or 17% below the 2005 emission level; the US is also committed to 17% below the 2005 emission level in 2020. (The</a:t>
            </a:r>
            <a:r>
              <a:rPr lang="en-US" dirty="0" smtClean="0"/>
              <a:t> Government</a:t>
            </a:r>
            <a:r>
              <a:rPr lang="en-US" baseline="0" dirty="0" smtClean="0"/>
              <a:t> of Canada no longer talks about a specific 2050 target.)</a:t>
            </a:r>
          </a:p>
          <a:p>
            <a:r>
              <a:rPr lang="en-US" baseline="0" dirty="0" smtClean="0"/>
              <a:t>The purple line (720 Mt in 2020) is the trajectory Environment Canada projects after including all federal and provincial policies enacted to date (federal coal regulations, federal transportation regulations on passenger vehicles and freight, BC carbon tax, Ontario coal phase-out, Alberta’s GHG regs, </a:t>
            </a:r>
            <a:r>
              <a:rPr lang="en-US" baseline="0" dirty="0" err="1" smtClean="0"/>
              <a:t>etc</a:t>
            </a:r>
            <a:r>
              <a:rPr lang="en-US" baseline="0" dirty="0" smtClean="0"/>
              <a:t>) and 25 Mt of credits anticipated from new international forestry accounting rules</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13</a:t>
            </a:fld>
            <a:endParaRPr lang="en-US"/>
          </a:p>
        </p:txBody>
      </p:sp>
    </p:spTree>
    <p:extLst>
      <p:ext uri="{BB962C8B-B14F-4D97-AF65-F5344CB8AC3E}">
        <p14:creationId xmlns:p14="http://schemas.microsoft.com/office/powerpoint/2010/main" val="5755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609402"/>
            <a:ext cx="7025379" cy="1257192"/>
          </a:xfrm>
        </p:spPr>
        <p:txBody>
          <a:bodyPr/>
          <a:lstStyle>
            <a:lvl1pPr marL="0" indent="0" algn="l">
              <a:buNone/>
              <a:defRPr sz="32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Text Placeholder 6"/>
          <p:cNvSpPr>
            <a:spLocks noGrp="1"/>
          </p:cNvSpPr>
          <p:nvPr>
            <p:ph type="body" sz="quarter" idx="10"/>
          </p:nvPr>
        </p:nvSpPr>
        <p:spPr>
          <a:xfrm>
            <a:off x="1371600" y="4420044"/>
            <a:ext cx="6400800" cy="1060938"/>
          </a:xfrm>
          <a:prstGeom prst="rect">
            <a:avLst/>
          </a:prstGeom>
        </p:spPr>
        <p:txBody>
          <a:bodyPr/>
          <a:lstStyle>
            <a:lvl1pPr marL="0" indent="0">
              <a:buNone/>
              <a:defRPr sz="2400">
                <a:solidFill>
                  <a:schemeClr val="bg1">
                    <a:lumMod val="65000"/>
                  </a:schemeClr>
                </a:solidFill>
                <a:latin typeface="Arial"/>
                <a:cs typeface="Arial"/>
              </a:defRPr>
            </a:lvl1pPr>
            <a:lvl2pPr>
              <a:buNone/>
              <a:defRPr/>
            </a:lvl2pPr>
          </a:lstStyle>
          <a:p>
            <a:pPr lvl="0"/>
            <a:r>
              <a:rPr lang="en-CA" smtClean="0"/>
              <a:t>Click to edit Master text styles</a:t>
            </a:r>
          </a:p>
        </p:txBody>
      </p:sp>
      <p:sp>
        <p:nvSpPr>
          <p:cNvPr id="11" name="Title 1"/>
          <p:cNvSpPr>
            <a:spLocks noGrp="1"/>
          </p:cNvSpPr>
          <p:nvPr>
            <p:ph type="title"/>
          </p:nvPr>
        </p:nvSpPr>
        <p:spPr>
          <a:xfrm>
            <a:off x="1371600" y="246325"/>
            <a:ext cx="6210447" cy="2249538"/>
          </a:xfrm>
        </p:spPr>
        <p:txBody>
          <a:bodyPr/>
          <a:lstStyle>
            <a:lvl1pPr>
              <a:defRPr sz="5400" b="1" i="0">
                <a:solidFill>
                  <a:schemeClr val="tx2">
                    <a:lumMod val="60000"/>
                    <a:lumOff val="40000"/>
                  </a:schemeClr>
                </a:solidFill>
                <a:latin typeface="Arial"/>
                <a:cs typeface="Arial"/>
              </a:defRPr>
            </a:lvl1pPr>
          </a:lstStyle>
          <a:p>
            <a:r>
              <a:rPr lang="en-CA"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030"/>
            <a:ext cx="7772400" cy="1470025"/>
          </a:xfrm>
        </p:spPr>
        <p:txBody>
          <a:bodyPr/>
          <a:lstStyle>
            <a:lvl1pPr algn="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258075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8"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86"/>
            <a:ext cx="8229600" cy="1143000"/>
          </a:xfrm>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387938"/>
            <a:ext cx="8229600" cy="3890963"/>
          </a:xfrm>
        </p:spPr>
        <p:txBody>
          <a:bodyPr/>
          <a:lstStyle>
            <a:lvl1pPr>
              <a:defRPr>
                <a:latin typeface="Arial"/>
                <a:cs typeface="Arial"/>
              </a:defRPr>
            </a:lvl1pPr>
            <a:lvl2pPr>
              <a:defRPr>
                <a:latin typeface="Arial"/>
                <a:cs typeface="Arial"/>
              </a:defRPr>
            </a:lvl2pPr>
            <a:lvl3pPr>
              <a:defRPr>
                <a:latin typeface="Arial"/>
                <a:cs typeface="Arial"/>
              </a:defRPr>
            </a:lvl3pPr>
            <a:lvl4pPr>
              <a:defRPr sz="1800">
                <a:latin typeface="Arial"/>
                <a:cs typeface="Arial"/>
              </a:defRPr>
            </a:lvl4pPr>
            <a:lvl5pPr>
              <a:defRPr sz="1600">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456"/>
            <a:ext cx="8229600" cy="1143000"/>
          </a:xfrm>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376456"/>
            <a:ext cx="8229600" cy="3548063"/>
          </a:xfrm>
        </p:spPr>
        <p:txBody>
          <a:bodyPr/>
          <a:lstStyle>
            <a:lvl1pPr marL="0" indent="0">
              <a:buNone/>
              <a:defRPr/>
            </a:lvl1pPr>
            <a:lvl2pPr marL="457200" indent="0">
              <a:buNone/>
              <a:defRPr/>
            </a:lvl2pPr>
            <a:lvl3pPr marL="914400" indent="0">
              <a:buNone/>
              <a:defRPr/>
            </a:lvl3pPr>
            <a:lvl4pPr marL="1371600" indent="0">
              <a:buNone/>
              <a:defRPr>
                <a:latin typeface="Helvetica"/>
                <a:cs typeface="Helvetica"/>
              </a:defRPr>
            </a:lvl4pPr>
            <a:lvl5pPr marL="1828800" indent="0">
              <a:buNone/>
              <a:defRPr>
                <a:latin typeface="Helvetica"/>
                <a:cs typeface="Helvetica"/>
              </a:defRPr>
            </a:lvl5pPr>
          </a:lstStyle>
          <a:p>
            <a:pPr lvl="0"/>
            <a:r>
              <a:rPr lang="en-CA" dirty="0" smtClean="0"/>
              <a:t>Click to edit Master text styles</a:t>
            </a:r>
            <a:endParaRPr lang="en-US" dirty="0"/>
          </a:p>
        </p:txBody>
      </p:sp>
      <p:sp>
        <p:nvSpPr>
          <p:cNvPr id="7"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38"/>
            <a:ext cx="8229600" cy="1181100"/>
          </a:xfrm>
        </p:spPr>
        <p:txBody>
          <a:body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20584"/>
            <a:ext cx="4038600" cy="40941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4" name="Content Placeholder 3"/>
          <p:cNvSpPr>
            <a:spLocks noGrp="1"/>
          </p:cNvSpPr>
          <p:nvPr>
            <p:ph sz="half" idx="2"/>
          </p:nvPr>
        </p:nvSpPr>
        <p:spPr>
          <a:xfrm>
            <a:off x="4648200" y="1420584"/>
            <a:ext cx="4038600" cy="40941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7" name="Slide Number Placeholder 6"/>
          <p:cNvSpPr>
            <a:spLocks noGrp="1"/>
          </p:cNvSpPr>
          <p:nvPr>
            <p:ph type="sldNum" sz="quarter" idx="12"/>
          </p:nvPr>
        </p:nvSpPr>
        <p:spPr/>
        <p:txBody>
          <a:bodyPr/>
          <a:lstStyle>
            <a:lvl1pPr algn="l">
              <a:defRPr>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3297"/>
            <a:ext cx="8229600" cy="1143000"/>
          </a:xfrm>
        </p:spPr>
        <p:txBody>
          <a:bodyPr/>
          <a:lstStyle/>
          <a:p>
            <a:r>
              <a:rPr lang="en-CA" dirty="0" smtClean="0"/>
              <a:t>Click to edit Master title style</a:t>
            </a:r>
            <a:endParaRPr lang="en-US" dirty="0"/>
          </a:p>
        </p:txBody>
      </p:sp>
      <p:sp>
        <p:nvSpPr>
          <p:cNvPr id="5"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l">
              <a:defRPr/>
            </a:lvl1pPr>
          </a:lstStyle>
          <a:p>
            <a:fld id="{0165B7C2-3226-754E-A4F2-C2B315718F1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5"/>
            <a:ext cx="7772400" cy="1470025"/>
          </a:xfrm>
        </p:spPr>
        <p:txBody>
          <a:bodyPr/>
          <a:lstStyle>
            <a:lvl1pPr algn="ctr">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272415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0"/>
            <a:ext cx="8229600" cy="1143000"/>
          </a:xfrm>
        </p:spPr>
        <p:txBody>
          <a:bodyPr/>
          <a:lstStyle/>
          <a:p>
            <a:r>
              <a:rPr lang="en-CA" dirty="0" smtClean="0"/>
              <a:t>Click to edit Master title style</a:t>
            </a:r>
            <a:endParaRPr lang="en-US" dirty="0"/>
          </a:p>
        </p:txBody>
      </p:sp>
      <p:sp>
        <p:nvSpPr>
          <p:cNvPr id="3" name="Content Placeholder 2"/>
          <p:cNvSpPr>
            <a:spLocks noGrp="1"/>
          </p:cNvSpPr>
          <p:nvPr>
            <p:ph idx="1"/>
          </p:nvPr>
        </p:nvSpPr>
        <p:spPr>
          <a:xfrm>
            <a:off x="457200" y="1784350"/>
            <a:ext cx="8229600" cy="4057650"/>
          </a:xfrm>
        </p:spPr>
        <p:txBody>
          <a:bodyPr/>
          <a:lstStyle>
            <a:lvl1pPr>
              <a:defRPr>
                <a:latin typeface="Arial"/>
                <a:cs typeface="Arial"/>
              </a:defRPr>
            </a:lvl1pPr>
            <a:lvl2pPr>
              <a:defRPr>
                <a:latin typeface="Arial"/>
                <a:cs typeface="Arial"/>
              </a:defRPr>
            </a:lvl2pPr>
            <a:lvl3pPr>
              <a:defRPr>
                <a:latin typeface="Arial"/>
                <a:cs typeface="Arial"/>
              </a:defRPr>
            </a:lvl3pPr>
            <a:lvl4pPr>
              <a:defRPr sz="1800">
                <a:latin typeface="Arial"/>
                <a:cs typeface="Arial"/>
              </a:defRPr>
            </a:lvl4pPr>
            <a:lvl5pPr>
              <a:defRPr sz="1600">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058"/>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96108"/>
            <a:ext cx="8229600" cy="4057650"/>
          </a:xfrm>
        </p:spPr>
        <p:txBody>
          <a:bodyPr/>
          <a:lstStyle>
            <a:lvl1pPr marL="0" indent="0">
              <a:buNone/>
              <a:defRPr>
                <a:latin typeface="Arial"/>
                <a:cs typeface="Arial"/>
              </a:defRPr>
            </a:lvl1pPr>
            <a:lvl2pPr marL="457200" indent="0">
              <a:buNone/>
              <a:defRPr>
                <a:latin typeface="Helvetica"/>
                <a:cs typeface="Helvetica"/>
              </a:defRPr>
            </a:lvl2pPr>
            <a:lvl3pPr marL="914400" indent="0">
              <a:buNone/>
              <a:defRPr>
                <a:latin typeface="Helvetica"/>
                <a:cs typeface="Helvetica"/>
              </a:defRPr>
            </a:lvl3pPr>
            <a:lvl4pPr marL="1371600" indent="0">
              <a:buNone/>
              <a:defRPr>
                <a:latin typeface="Helvetica"/>
                <a:cs typeface="Helvetica"/>
              </a:defRPr>
            </a:lvl4pPr>
            <a:lvl5pPr marL="1828800" indent="0">
              <a:buNone/>
              <a:defRPr>
                <a:latin typeface="Helvetica"/>
                <a:cs typeface="Helvetica"/>
              </a:defRPr>
            </a:lvl5pPr>
          </a:lstStyle>
          <a:p>
            <a:pPr lvl="0"/>
            <a:r>
              <a:rPr lang="en-CA" dirty="0" smtClean="0"/>
              <a:t>Click to edit Master text styles</a:t>
            </a:r>
          </a:p>
        </p:txBody>
      </p:sp>
    </p:spTree>
    <p:extLst>
      <p:ext uri="{BB962C8B-B14F-4D97-AF65-F5344CB8AC3E}">
        <p14:creationId xmlns:p14="http://schemas.microsoft.com/office/powerpoint/2010/main" val="377918456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2906"/>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88396"/>
            <a:ext cx="8229600" cy="3890963"/>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CA" smtClean="0"/>
              <a:t>Click to edit Master title style</a:t>
            </a:r>
            <a:endParaRPr lang="en-US" dirty="0"/>
          </a:p>
        </p:txBody>
      </p:sp>
      <p:sp>
        <p:nvSpPr>
          <p:cNvPr id="9"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CA" smtClean="0"/>
              <a:t>Click to edit Master text styles</a:t>
            </a:r>
          </a:p>
        </p:txBody>
      </p:sp>
    </p:spTree>
    <p:extLst>
      <p:ext uri="{BB962C8B-B14F-4D97-AF65-F5344CB8AC3E}">
        <p14:creationId xmlns:p14="http://schemas.microsoft.com/office/powerpoint/2010/main" val="6644029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7010"/>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803094"/>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4" name="Content Placeholder 3"/>
          <p:cNvSpPr>
            <a:spLocks noGrp="1"/>
          </p:cNvSpPr>
          <p:nvPr>
            <p:ph sz="half" idx="2"/>
          </p:nvPr>
        </p:nvSpPr>
        <p:spPr>
          <a:xfrm>
            <a:off x="4648200" y="1803094"/>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26068"/>
            <a:ext cx="8229600" cy="1143000"/>
          </a:xfrm>
        </p:spPr>
        <p:txBody>
          <a:bodyPr anchor="b"/>
          <a:lstStyle>
            <a:lvl1pPr algn="l">
              <a:defRPr/>
            </a:lvl1pPr>
          </a:lstStyle>
          <a:p>
            <a:r>
              <a:rPr lang="en-CA"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CA" smtClean="0"/>
              <a:t>Click to edit Master title style</a:t>
            </a:r>
            <a:endParaRPr lang="en-US" dirty="0"/>
          </a:p>
        </p:txBody>
      </p:sp>
      <p:sp>
        <p:nvSpPr>
          <p:cNvPr id="6"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CA" smtClean="0"/>
              <a:t>Click to edit Master text styles</a:t>
            </a:r>
          </a:p>
        </p:txBody>
      </p:sp>
    </p:spTree>
    <p:extLst>
      <p:ext uri="{BB962C8B-B14F-4D97-AF65-F5344CB8AC3E}">
        <p14:creationId xmlns:p14="http://schemas.microsoft.com/office/powerpoint/2010/main" val="11682315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CA" smtClean="0"/>
              <a:t>Click to edit Master title style</a:t>
            </a:r>
            <a:endParaRPr lang="en-US" dirty="0"/>
          </a:p>
        </p:txBody>
      </p:sp>
      <p:sp>
        <p:nvSpPr>
          <p:cNvPr id="7"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8"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CA" smtClean="0"/>
              <a:t>Click to edit Master text styles</a:t>
            </a:r>
          </a:p>
        </p:txBody>
      </p:sp>
    </p:spTree>
    <p:extLst>
      <p:ext uri="{BB962C8B-B14F-4D97-AF65-F5344CB8AC3E}">
        <p14:creationId xmlns:p14="http://schemas.microsoft.com/office/powerpoint/2010/main" val="287328699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CA" smtClean="0"/>
              <a:t>Click to edit Master title style</a:t>
            </a:r>
            <a:endParaRPr lang="en-US" dirty="0"/>
          </a:p>
        </p:txBody>
      </p:sp>
      <p:sp>
        <p:nvSpPr>
          <p:cNvPr id="6"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CA" smtClean="0"/>
              <a:t>Click to edit Master text styles</a:t>
            </a:r>
          </a:p>
        </p:txBody>
      </p:sp>
    </p:spTree>
    <p:extLst>
      <p:ext uri="{BB962C8B-B14F-4D97-AF65-F5344CB8AC3E}">
        <p14:creationId xmlns:p14="http://schemas.microsoft.com/office/powerpoint/2010/main" val="99052061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lide Number Placeholder 3"/>
          <p:cNvSpPr>
            <a:spLocks noGrp="1"/>
          </p:cNvSpPr>
          <p:nvPr>
            <p:ph type="sldNum" sz="quarter" idx="10"/>
          </p:nvPr>
        </p:nvSpPr>
        <p:spPr/>
        <p:txBody>
          <a:bodyPr/>
          <a:lstStyle/>
          <a:p>
            <a:fld id="{098FFB1A-A1A6-274A-B2C3-55D57EF79D09}" type="slidenum">
              <a:rPr lang="en-US" smtClean="0"/>
              <a:pPr/>
              <a:t>‹#›</a:t>
            </a:fld>
            <a:endParaRPr lang="en-US" dirty="0"/>
          </a:p>
        </p:txBody>
      </p:sp>
    </p:spTree>
    <p:extLst>
      <p:ext uri="{BB962C8B-B14F-4D97-AF65-F5344CB8AC3E}">
        <p14:creationId xmlns:p14="http://schemas.microsoft.com/office/powerpoint/2010/main" val="388238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779463" y="1991503"/>
            <a:ext cx="7583487" cy="4729971"/>
          </a:xfrm>
        </p:spPr>
        <p:txBody>
          <a:bodyPr>
            <a:normAutofit/>
          </a:bodyPr>
          <a:lstStyle>
            <a:lvl4pPr>
              <a:defRPr>
                <a:latin typeface="Calibri"/>
                <a:cs typeface="Calibri"/>
              </a:defRPr>
            </a:lvl4pPr>
            <a:lvl5pPr>
              <a:defRPr>
                <a:latin typeface="Calibri"/>
                <a:cs typeface="Calibri"/>
              </a:defRPr>
            </a:lvl5pPr>
          </a:lstStyle>
          <a:p>
            <a:pPr lvl="0"/>
            <a:r>
              <a:rPr lang="en-CA" dirty="0" smtClean="0"/>
              <a:t>Click to edit Master text styles</a:t>
            </a:r>
          </a:p>
          <a:p>
            <a:pPr lvl="1"/>
            <a:r>
              <a:rPr lang="en-CA" dirty="0" smtClean="0"/>
              <a:t>Second level</a:t>
            </a:r>
          </a:p>
          <a:p>
            <a:pPr lvl="2"/>
            <a:r>
              <a:rPr lang="en-CA" dirty="0" smtClean="0"/>
              <a:t>Third level</a:t>
            </a:r>
          </a:p>
        </p:txBody>
      </p:sp>
      <p:sp>
        <p:nvSpPr>
          <p:cNvPr id="6" name="Slide Number Placeholder 5"/>
          <p:cNvSpPr>
            <a:spLocks noGrp="1"/>
          </p:cNvSpPr>
          <p:nvPr>
            <p:ph type="sldNum" sz="quarter" idx="10"/>
          </p:nvPr>
        </p:nvSpPr>
        <p:spPr/>
        <p:txBody>
          <a:bodyPr/>
          <a:lstStyle/>
          <a:p>
            <a:fld id="{098FFB1A-A1A6-274A-B2C3-55D57EF79D09}" type="slidenum">
              <a:rPr lang="en-US" smtClean="0"/>
              <a:pPr/>
              <a:t>‹#›</a:t>
            </a:fld>
            <a:endParaRPr lang="en-US" dirty="0"/>
          </a:p>
        </p:txBody>
      </p:sp>
    </p:spTree>
    <p:extLst>
      <p:ext uri="{BB962C8B-B14F-4D97-AF65-F5344CB8AC3E}">
        <p14:creationId xmlns:p14="http://schemas.microsoft.com/office/powerpoint/2010/main" val="234084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2559050"/>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4" name="Content Placeholder 3"/>
          <p:cNvSpPr>
            <a:spLocks noGrp="1"/>
          </p:cNvSpPr>
          <p:nvPr>
            <p:ph sz="half" idx="2"/>
          </p:nvPr>
        </p:nvSpPr>
        <p:spPr>
          <a:xfrm>
            <a:off x="4648200" y="2559050"/>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5" name="Slide Number Placeholder 4"/>
          <p:cNvSpPr>
            <a:spLocks noGrp="1"/>
          </p:cNvSpPr>
          <p:nvPr>
            <p:ph type="sldNum" sz="quarter" idx="10"/>
          </p:nvPr>
        </p:nvSpPr>
        <p:spPr/>
        <p:txBody>
          <a:bodyPr/>
          <a:lstStyle/>
          <a:p>
            <a:fld id="{098FFB1A-A1A6-274A-B2C3-55D57EF79D09}" type="slidenum">
              <a:rPr lang="en-US" smtClean="0"/>
              <a:pPr/>
              <a:t>‹#›</a:t>
            </a:fld>
            <a:endParaRPr lang="en-US" dirty="0"/>
          </a:p>
        </p:txBody>
      </p:sp>
    </p:spTree>
    <p:extLst>
      <p:ext uri="{BB962C8B-B14F-4D97-AF65-F5344CB8AC3E}">
        <p14:creationId xmlns:p14="http://schemas.microsoft.com/office/powerpoint/2010/main" val="9980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98FFB1A-A1A6-274A-B2C3-55D57EF79D09}" type="slidenum">
              <a:rPr lang="en-US" smtClean="0"/>
              <a:pPr/>
              <a:t>‹#›</a:t>
            </a:fld>
            <a:endParaRPr lang="en-US" dirty="0"/>
          </a:p>
        </p:txBody>
      </p:sp>
    </p:spTree>
    <p:extLst>
      <p:ext uri="{BB962C8B-B14F-4D97-AF65-F5344CB8AC3E}">
        <p14:creationId xmlns:p14="http://schemas.microsoft.com/office/powerpoint/2010/main" val="2120476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2.xml"/><Relationship Id="rId8"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theme" Target="../theme/theme3.xml"/><Relationship Id="rId8"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7330" y="551551"/>
            <a:ext cx="7865619" cy="109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CA" smtClean="0"/>
              <a:t>Click to edit Master title style</a:t>
            </a:r>
            <a:endParaRPr lang="en-US" dirty="0"/>
          </a:p>
        </p:txBody>
      </p:sp>
      <p:sp>
        <p:nvSpPr>
          <p:cNvPr id="1027" name="Text Placeholder 2"/>
          <p:cNvSpPr>
            <a:spLocks noGrp="1"/>
          </p:cNvSpPr>
          <p:nvPr>
            <p:ph type="body" idx="1"/>
          </p:nvPr>
        </p:nvSpPr>
        <p:spPr bwMode="auto">
          <a:xfrm>
            <a:off x="779463" y="1991504"/>
            <a:ext cx="7583487"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a:t>Click to edit Master text styles</a:t>
            </a:r>
          </a:p>
          <a:p>
            <a:pPr lvl="1"/>
            <a:r>
              <a:rPr lang="en-CA" dirty="0"/>
              <a:t>Second level</a:t>
            </a:r>
          </a:p>
          <a:p>
            <a:pPr lvl="2"/>
            <a:r>
              <a:rPr lang="en-CA" dirty="0"/>
              <a:t>Third level</a:t>
            </a:r>
          </a:p>
        </p:txBody>
      </p:sp>
      <p:pic>
        <p:nvPicPr>
          <p:cNvPr id="7" name="Picture 6" descr="blueboxlogov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6667" y="6345631"/>
            <a:ext cx="1077547" cy="533220"/>
          </a:xfrm>
          <a:prstGeom prst="rect">
            <a:avLst/>
          </a:prstGeom>
        </p:spPr>
      </p:pic>
      <p:sp>
        <p:nvSpPr>
          <p:cNvPr id="5" name="Slide Number Placeholder 3"/>
          <p:cNvSpPr>
            <a:spLocks noGrp="1"/>
          </p:cNvSpPr>
          <p:nvPr>
            <p:ph type="sldNum" sz="quarter" idx="4"/>
          </p:nvPr>
        </p:nvSpPr>
        <p:spPr>
          <a:xfrm flipH="1">
            <a:off x="176601" y="6356350"/>
            <a:ext cx="436192"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98FFB1A-A1A6-274A-B2C3-55D57EF79D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71" r:id="rId2"/>
    <p:sldLayoutId id="2147483673" r:id="rId3"/>
    <p:sldLayoutId id="2147483676" r:id="rId4"/>
    <p:sldLayoutId id="2147483677" r:id="rId5"/>
    <p:sldLayoutId id="2147483680" r:id="rId6"/>
    <p:sldLayoutId id="2147483681" r:id="rId7"/>
    <p:sldLayoutId id="2147483682" r:id="rId8"/>
    <p:sldLayoutId id="2147483683" r:id="rId9"/>
  </p:sldLayoutIdLs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4400" b="1" kern="1200">
          <a:solidFill>
            <a:srgbClr val="86AADD"/>
          </a:solidFill>
          <a:latin typeface="Arial"/>
          <a:ea typeface="+mj-ea"/>
          <a:cs typeface="Arial"/>
        </a:defRPr>
      </a:lvl1pPr>
      <a:lvl2pPr algn="l" rtl="0" eaLnBrk="1" fontAlgn="base" hangingPunct="1">
        <a:spcBef>
          <a:spcPct val="0"/>
        </a:spcBef>
        <a:spcAft>
          <a:spcPct val="0"/>
        </a:spcAft>
        <a:defRPr sz="4400" b="1">
          <a:solidFill>
            <a:srgbClr val="86AADD"/>
          </a:solidFill>
          <a:latin typeface="Candara" charset="0"/>
          <a:ea typeface="ＭＳ Ｐゴシック" charset="-128"/>
          <a:cs typeface="ＭＳ Ｐゴシック" charset="-128"/>
        </a:defRPr>
      </a:lvl2pPr>
      <a:lvl3pPr algn="l" rtl="0" eaLnBrk="1" fontAlgn="base" hangingPunct="1">
        <a:spcBef>
          <a:spcPct val="0"/>
        </a:spcBef>
        <a:spcAft>
          <a:spcPct val="0"/>
        </a:spcAft>
        <a:defRPr sz="4400" b="1">
          <a:solidFill>
            <a:srgbClr val="86AADD"/>
          </a:solidFill>
          <a:latin typeface="Candara" charset="0"/>
          <a:ea typeface="ＭＳ Ｐゴシック" charset="-128"/>
          <a:cs typeface="ＭＳ Ｐゴシック" charset="-128"/>
        </a:defRPr>
      </a:lvl3pPr>
      <a:lvl4pPr algn="l" rtl="0" eaLnBrk="1" fontAlgn="base" hangingPunct="1">
        <a:spcBef>
          <a:spcPct val="0"/>
        </a:spcBef>
        <a:spcAft>
          <a:spcPct val="0"/>
        </a:spcAft>
        <a:defRPr sz="4400" b="1">
          <a:solidFill>
            <a:srgbClr val="86AADD"/>
          </a:solidFill>
          <a:latin typeface="Candara" charset="0"/>
          <a:ea typeface="ＭＳ Ｐゴシック" charset="-128"/>
          <a:cs typeface="ＭＳ Ｐゴシック" charset="-128"/>
        </a:defRPr>
      </a:lvl4pPr>
      <a:lvl5pPr algn="l" rtl="0" eaLnBrk="1" fontAlgn="base" hangingPunct="1">
        <a:spcBef>
          <a:spcPct val="0"/>
        </a:spcBef>
        <a:spcAft>
          <a:spcPct val="0"/>
        </a:spcAft>
        <a:defRPr sz="4400" b="1">
          <a:solidFill>
            <a:srgbClr val="86AADD"/>
          </a:solidFill>
          <a:latin typeface="Candara" charset="0"/>
          <a:ea typeface="ＭＳ Ｐゴシック" charset="-128"/>
          <a:cs typeface="ＭＳ Ｐゴシック" charset="-128"/>
        </a:defRPr>
      </a:lvl5pPr>
      <a:lvl6pPr marL="457200" algn="l" rtl="0" eaLnBrk="1" fontAlgn="base" hangingPunct="1">
        <a:spcBef>
          <a:spcPct val="0"/>
        </a:spcBef>
        <a:spcAft>
          <a:spcPct val="0"/>
        </a:spcAft>
        <a:defRPr sz="3800">
          <a:solidFill>
            <a:schemeClr val="bg1"/>
          </a:solidFill>
          <a:latin typeface="Trebuchet MS" pitchFamily="34" charset="0"/>
        </a:defRPr>
      </a:lvl6pPr>
      <a:lvl7pPr marL="914400" algn="l" rtl="0" eaLnBrk="1" fontAlgn="base" hangingPunct="1">
        <a:spcBef>
          <a:spcPct val="0"/>
        </a:spcBef>
        <a:spcAft>
          <a:spcPct val="0"/>
        </a:spcAft>
        <a:defRPr sz="3800">
          <a:solidFill>
            <a:schemeClr val="bg1"/>
          </a:solidFill>
          <a:latin typeface="Trebuchet MS" pitchFamily="34" charset="0"/>
        </a:defRPr>
      </a:lvl7pPr>
      <a:lvl8pPr marL="1371600" algn="l" rtl="0" eaLnBrk="1" fontAlgn="base" hangingPunct="1">
        <a:spcBef>
          <a:spcPct val="0"/>
        </a:spcBef>
        <a:spcAft>
          <a:spcPct val="0"/>
        </a:spcAft>
        <a:defRPr sz="3800">
          <a:solidFill>
            <a:schemeClr val="bg1"/>
          </a:solidFill>
          <a:latin typeface="Trebuchet MS" pitchFamily="34" charset="0"/>
        </a:defRPr>
      </a:lvl8pPr>
      <a:lvl9pPr marL="1828800" algn="l" rtl="0" eaLnBrk="1" fontAlgn="base" hangingPunct="1">
        <a:spcBef>
          <a:spcPct val="0"/>
        </a:spcBef>
        <a:spcAft>
          <a:spcPct val="0"/>
        </a:spcAft>
        <a:defRPr sz="3800">
          <a:solidFill>
            <a:schemeClr val="bg1"/>
          </a:solidFill>
          <a:latin typeface="Trebuchet MS" pitchFamily="34" charset="0"/>
        </a:defRPr>
      </a:lvl9pPr>
    </p:titleStyle>
    <p:bodyStyle>
      <a:lvl1pPr marL="533400" indent="-533400" algn="l" rtl="0" eaLnBrk="1" fontAlgn="base" hangingPunct="1">
        <a:lnSpc>
          <a:spcPct val="100000"/>
        </a:lnSpc>
        <a:spcBef>
          <a:spcPts val="1400"/>
        </a:spcBef>
        <a:spcAft>
          <a:spcPct val="0"/>
        </a:spcAft>
        <a:buFont typeface="Wingdings 2" pitchFamily="-105" charset="2"/>
        <a:buChar char=""/>
        <a:defRPr sz="3200" kern="1200">
          <a:solidFill>
            <a:srgbClr val="1B3861"/>
          </a:solidFill>
          <a:latin typeface="Arial"/>
          <a:ea typeface="+mn-ea"/>
          <a:cs typeface="Arial"/>
        </a:defRPr>
      </a:lvl1pPr>
      <a:lvl2pPr marL="1077913" indent="-539750" algn="l" rtl="0" eaLnBrk="1" fontAlgn="base" hangingPunct="1">
        <a:lnSpc>
          <a:spcPct val="100000"/>
        </a:lnSpc>
        <a:spcBef>
          <a:spcPts val="600"/>
        </a:spcBef>
        <a:spcAft>
          <a:spcPct val="0"/>
        </a:spcAft>
        <a:buFont typeface="Wingdings 2" pitchFamily="-105" charset="2"/>
        <a:buChar char=""/>
        <a:defRPr sz="2800" kern="1200">
          <a:solidFill>
            <a:schemeClr val="tx2"/>
          </a:solidFill>
          <a:latin typeface="Arial"/>
          <a:ea typeface="+mn-ea"/>
          <a:cs typeface="Arial"/>
        </a:defRPr>
      </a:lvl2pPr>
      <a:lvl3pPr marL="1436688" indent="-358775" algn="l" rtl="0" eaLnBrk="1" fontAlgn="base" hangingPunct="1">
        <a:lnSpc>
          <a:spcPct val="100000"/>
        </a:lnSpc>
        <a:spcBef>
          <a:spcPts val="600"/>
        </a:spcBef>
        <a:spcAft>
          <a:spcPct val="0"/>
        </a:spcAft>
        <a:buFont typeface="Wingdings 2" pitchFamily="-105" charset="2"/>
        <a:buChar char=""/>
        <a:defRPr sz="2000" kern="1200">
          <a:solidFill>
            <a:schemeClr val="tx2"/>
          </a:solidFill>
          <a:latin typeface="Arial"/>
          <a:ea typeface="+mn-ea"/>
          <a:cs typeface="Arial"/>
        </a:defRPr>
      </a:lvl3pPr>
      <a:lvl4pPr marL="1143000" indent="-282575" algn="l" rtl="0" eaLnBrk="1" fontAlgn="base" hangingPunct="1">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4pPr>
      <a:lvl5pPr marL="1425575" indent="-282575" algn="l" rtl="0" eaLnBrk="1" fontAlgn="base" hangingPunct="1">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1425"/>
            <a:ext cx="8229600" cy="1143000"/>
          </a:xfrm>
          <a:prstGeom prst="rect">
            <a:avLst/>
          </a:prstGeom>
        </p:spPr>
        <p:txBody>
          <a:bodyPr vert="horz" lIns="91440" tIns="45720" rIns="91440" bIns="45720" rtlCol="0" anchor="b">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796619"/>
            <a:ext cx="8229600" cy="3548063"/>
          </a:xfrm>
          <a:prstGeom prst="rect">
            <a:avLst/>
          </a:prstGeom>
        </p:spPr>
        <p:txBody>
          <a:bodyPr vert="horz" lIns="91440" tIns="45720" rIns="91440" bIns="45720" rtlCol="0">
            <a:noAutofit/>
          </a:bodyPr>
          <a:lstStyle/>
          <a:p>
            <a:pPr lvl="0"/>
            <a:r>
              <a:rPr lang="en-CA" dirty="0" smtClean="0"/>
              <a:t>Click to edit Master text styles</a:t>
            </a:r>
          </a:p>
          <a:p>
            <a:pPr lvl="1"/>
            <a:r>
              <a:rPr lang="en-CA" dirty="0" smtClean="0"/>
              <a:t>Second level</a:t>
            </a:r>
          </a:p>
          <a:p>
            <a:pPr lvl="2"/>
            <a:r>
              <a:rPr lang="en-CA" dirty="0" smtClean="0"/>
              <a:t>Third level</a:t>
            </a:r>
          </a:p>
        </p:txBody>
      </p:sp>
      <p:sp>
        <p:nvSpPr>
          <p:cNvPr id="6"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pic>
        <p:nvPicPr>
          <p:cNvPr id="7" name="Picture 6" descr="blueboxlogov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6667" y="6345631"/>
            <a:ext cx="1077547" cy="5332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4" r:id="rId5"/>
    <p:sldLayoutId id="2147483658" r:id="rId6"/>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90000"/>
        </a:lnSpc>
        <a:spcBef>
          <a:spcPct val="0"/>
        </a:spcBef>
        <a:buNone/>
        <a:defRPr sz="4400" b="1" kern="1200">
          <a:solidFill>
            <a:srgbClr val="86AAD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1B386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1B386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1B386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4pPr>
      <a:lvl5pPr marL="20574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9244"/>
            <a:ext cx="8229600" cy="1143000"/>
          </a:xfrm>
          <a:prstGeom prst="rect">
            <a:avLst/>
          </a:prstGeom>
        </p:spPr>
        <p:txBody>
          <a:bodyPr vert="horz" lIns="91440" tIns="45720" rIns="91440" bIns="45720" rtlCol="0" anchor="ctr">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731294"/>
            <a:ext cx="8229600" cy="4057650"/>
          </a:xfrm>
          <a:prstGeom prst="rect">
            <a:avLst/>
          </a:prstGeom>
        </p:spPr>
        <p:txBody>
          <a:bodyPr vert="horz" lIns="91440" tIns="45720" rIns="91440" bIns="45720" rtlCol="0">
            <a:noAutofit/>
          </a:bodyPr>
          <a:lstStyle/>
          <a:p>
            <a:pPr lvl="0"/>
            <a:r>
              <a:rPr lang="en-CA" dirty="0" smtClean="0"/>
              <a:t>Click to edit Master text styles</a:t>
            </a:r>
          </a:p>
          <a:p>
            <a:pPr lvl="1"/>
            <a:r>
              <a:rPr lang="en-CA" dirty="0" smtClean="0"/>
              <a:t>Second level</a:t>
            </a:r>
          </a:p>
          <a:p>
            <a:pPr lvl="2"/>
            <a:r>
              <a:rPr lang="en-CA" dirty="0" smtClean="0"/>
              <a:t>Third level</a:t>
            </a:r>
          </a:p>
        </p:txBody>
      </p:sp>
      <p:pic>
        <p:nvPicPr>
          <p:cNvPr id="6" name="Picture 5" descr="blueboxlogov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9153" y="0"/>
            <a:ext cx="1077547" cy="533220"/>
          </a:xfrm>
          <a:prstGeom prst="rect">
            <a:avLst/>
          </a:prstGeom>
        </p:spPr>
      </p:pic>
      <p:sp>
        <p:nvSpPr>
          <p:cNvPr id="9" name="Slide Number Placeholder 5"/>
          <p:cNvSpPr txBox="1">
            <a:spLocks/>
          </p:cNvSpPr>
          <p:nvPr/>
        </p:nvSpPr>
        <p:spPr>
          <a:xfrm>
            <a:off x="8373868" y="6362143"/>
            <a:ext cx="49073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lumMod val="75000"/>
                  </a:schemeClr>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165B7C2-3226-754E-A4F2-C2B315718F1D}" type="slidenum">
              <a:rPr lang="en-US" smtClean="0">
                <a:latin typeface="Arial"/>
                <a:cs typeface="Arial"/>
              </a:rPr>
              <a:pPr algn="r"/>
              <a:t>‹#›</a:t>
            </a:fld>
            <a:endParaRPr lang="en-US"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5" r:id="rId6"/>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90000"/>
        </a:lnSpc>
        <a:spcBef>
          <a:spcPct val="0"/>
        </a:spcBef>
        <a:buNone/>
        <a:defRPr sz="4400" b="1" kern="1200">
          <a:solidFill>
            <a:srgbClr val="86AAD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kern="1200">
          <a:solidFill>
            <a:srgbClr val="1B386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1B386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1B386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4pPr>
      <a:lvl5pPr marL="20574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clared@pembina.org" TargetMode="External"/><Relationship Id="rId3" Type="http://schemas.openxmlformats.org/officeDocument/2006/relationships/hyperlink" Target="mailto:pjp@pembina.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Getting on Track for 2020 </a:t>
            </a:r>
          </a:p>
        </p:txBody>
      </p:sp>
      <p:sp>
        <p:nvSpPr>
          <p:cNvPr id="3" name="Subtitle 2"/>
          <p:cNvSpPr>
            <a:spLocks noGrp="1"/>
          </p:cNvSpPr>
          <p:nvPr>
            <p:ph type="subTitle" idx="1"/>
          </p:nvPr>
        </p:nvSpPr>
        <p:spPr/>
        <p:txBody>
          <a:bodyPr/>
          <a:lstStyle/>
          <a:p>
            <a:r>
              <a:rPr lang="en-US" dirty="0"/>
              <a:t>Recommendations for Greenhouse Gas Regulations in Canada’s Oil and Gas Sector</a:t>
            </a:r>
          </a:p>
        </p:txBody>
      </p:sp>
      <p:sp>
        <p:nvSpPr>
          <p:cNvPr id="4" name="Text Placeholder 3"/>
          <p:cNvSpPr>
            <a:spLocks noGrp="1"/>
          </p:cNvSpPr>
          <p:nvPr>
            <p:ph type="body" sz="quarter" idx="10"/>
          </p:nvPr>
        </p:nvSpPr>
        <p:spPr/>
        <p:txBody>
          <a:bodyPr/>
          <a:lstStyle/>
          <a:p>
            <a:pPr algn="r">
              <a:spcBef>
                <a:spcPts val="0"/>
              </a:spcBef>
            </a:pPr>
            <a:r>
              <a:rPr lang="en-US" dirty="0"/>
              <a:t>Clare </a:t>
            </a:r>
            <a:r>
              <a:rPr lang="en-US" dirty="0" err="1"/>
              <a:t>Demerse</a:t>
            </a:r>
            <a:endParaRPr lang="en-US" dirty="0"/>
          </a:p>
          <a:p>
            <a:pPr algn="r">
              <a:spcBef>
                <a:spcPts val="0"/>
              </a:spcBef>
            </a:pPr>
            <a:r>
              <a:rPr lang="en-US" dirty="0" smtClean="0"/>
              <a:t>April 2, 2013</a:t>
            </a:r>
            <a:endParaRPr lang="en-US" dirty="0"/>
          </a:p>
        </p:txBody>
      </p:sp>
      <p:sp>
        <p:nvSpPr>
          <p:cNvPr id="5" name="TextBox 4"/>
          <p:cNvSpPr txBox="1"/>
          <p:nvPr/>
        </p:nvSpPr>
        <p:spPr>
          <a:xfrm>
            <a:off x="0" y="5661282"/>
            <a:ext cx="5118100" cy="584776"/>
          </a:xfrm>
          <a:prstGeom prst="rect">
            <a:avLst/>
          </a:prstGeom>
          <a:solidFill>
            <a:srgbClr val="647A3E"/>
          </a:solidFill>
        </p:spPr>
        <p:txBody>
          <a:bodyPr wrap="square" rtlCol="0">
            <a:spAutoFit/>
          </a:bodyPr>
          <a:lstStyle/>
          <a:p>
            <a:r>
              <a:rPr lang="en-US" sz="3200" b="1" dirty="0" smtClean="0">
                <a:solidFill>
                  <a:schemeClr val="bg1"/>
                </a:solidFill>
                <a:latin typeface="Arial"/>
                <a:cs typeface="Arial"/>
              </a:rPr>
              <a:t>  Media </a:t>
            </a:r>
            <a:r>
              <a:rPr lang="en-US" sz="3200" b="1" dirty="0">
                <a:solidFill>
                  <a:schemeClr val="bg1"/>
                </a:solidFill>
                <a:latin typeface="Arial"/>
                <a:cs typeface="Arial"/>
              </a:rPr>
              <a:t>Briefing</a:t>
            </a:r>
            <a:endParaRPr lang="en-US" sz="3200" dirty="0">
              <a:solidFill>
                <a:schemeClr val="bg1"/>
              </a:solidFill>
              <a:latin typeface="Arial"/>
              <a:cs typeface="Arial"/>
            </a:endParaRPr>
          </a:p>
        </p:txBody>
      </p:sp>
    </p:spTree>
    <p:extLst>
      <p:ext uri="{BB962C8B-B14F-4D97-AF65-F5344CB8AC3E}">
        <p14:creationId xmlns:p14="http://schemas.microsoft.com/office/powerpoint/2010/main" val="3606201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smtClean="0"/>
              <a:t>The Benefits of Effective Regulations</a:t>
            </a:r>
            <a:endParaRPr lang="en-US" dirty="0"/>
          </a:p>
        </p:txBody>
      </p:sp>
      <p:sp>
        <p:nvSpPr>
          <p:cNvPr id="30726" name="Rectangle 7"/>
          <p:cNvSpPr>
            <a:spLocks noGrp="1" noRot="1" noChangeArrowheads="1"/>
          </p:cNvSpPr>
          <p:nvPr>
            <p:ph idx="1"/>
          </p:nvPr>
        </p:nvSpPr>
        <p:spPr/>
        <p:txBody>
          <a:bodyPr>
            <a:normAutofit fontScale="92500" lnSpcReduction="20000"/>
          </a:bodyPr>
          <a:lstStyle/>
          <a:p>
            <a:r>
              <a:rPr lang="en-US" smtClean="0"/>
              <a:t>Reducing GHG pollution helps tackle climate change, which is good for Canadians and the world</a:t>
            </a:r>
          </a:p>
          <a:p>
            <a:r>
              <a:rPr lang="en-US" smtClean="0"/>
              <a:t>Strong regulations would also help the oil and gas industry by:</a:t>
            </a:r>
          </a:p>
          <a:p>
            <a:pPr lvl="1"/>
            <a:r>
              <a:rPr lang="en-US" smtClean="0"/>
              <a:t>Providing more certainty about the </a:t>
            </a:r>
            <a:r>
              <a:rPr lang="en-GB" smtClean="0"/>
              <a:t>“rules of the game” to companies making long-term decisions</a:t>
            </a:r>
          </a:p>
          <a:p>
            <a:pPr lvl="1"/>
            <a:r>
              <a:rPr lang="en-GB" smtClean="0"/>
              <a:t>Creating an incentive to innovate and improve efficiency </a:t>
            </a:r>
          </a:p>
          <a:p>
            <a:pPr lvl="1"/>
            <a:r>
              <a:rPr lang="en-GB" smtClean="0"/>
              <a:t>Increasing public support (“social license”) for the sector’s operations</a:t>
            </a:r>
          </a:p>
          <a:p>
            <a:pPr lvl="2"/>
            <a:endParaRPr lang="en-GB" smtClean="0"/>
          </a:p>
          <a:p>
            <a:pPr lvl="2"/>
            <a:endParaRPr lang="en-GB" smtClean="0"/>
          </a:p>
          <a:p>
            <a:pPr lvl="1"/>
            <a:endParaRPr lang="en-GB" dirty="0" smtClean="0"/>
          </a:p>
        </p:txBody>
      </p:sp>
      <p:sp>
        <p:nvSpPr>
          <p:cNvPr id="2" name="Slide Number Placeholder 1"/>
          <p:cNvSpPr>
            <a:spLocks noGrp="1"/>
          </p:cNvSpPr>
          <p:nvPr>
            <p:ph type="sldNum" sz="quarter" idx="10"/>
          </p:nvPr>
        </p:nvSpPr>
        <p:spPr/>
        <p:txBody>
          <a:bodyPr/>
          <a:lstStyle/>
          <a:p>
            <a:fld id="{098FFB1A-A1A6-274A-B2C3-55D57EF79D09}" type="slidenum">
              <a:rPr lang="en-US" smtClean="0"/>
              <a:pPr/>
              <a:t>10</a:t>
            </a:fld>
            <a:endParaRPr lang="en-US" dirty="0"/>
          </a:p>
        </p:txBody>
      </p:sp>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Tree>
    <p:extLst>
      <p:ext uri="{BB962C8B-B14F-4D97-AF65-F5344CB8AC3E}">
        <p14:creationId xmlns:p14="http://schemas.microsoft.com/office/powerpoint/2010/main" val="5221460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smtClean="0"/>
              <a:t>“Sector by Sector” Regulations</a:t>
            </a:r>
            <a:endParaRPr lang="en-US" dirty="0"/>
          </a:p>
        </p:txBody>
      </p:sp>
      <p:sp>
        <p:nvSpPr>
          <p:cNvPr id="30726" name="Rectangle 7"/>
          <p:cNvSpPr>
            <a:spLocks noGrp="1" noRot="1" noChangeArrowheads="1"/>
          </p:cNvSpPr>
          <p:nvPr>
            <p:ph idx="1"/>
          </p:nvPr>
        </p:nvSpPr>
        <p:spPr/>
        <p:txBody>
          <a:bodyPr>
            <a:normAutofit fontScale="92500" lnSpcReduction="20000"/>
          </a:bodyPr>
          <a:lstStyle/>
          <a:p>
            <a:r>
              <a:rPr lang="en-US" dirty="0" smtClean="0"/>
              <a:t>The recommendations in our report conform to the Harper government’s approach of adopting “sector by sector” regulations</a:t>
            </a:r>
          </a:p>
          <a:p>
            <a:r>
              <a:rPr lang="en-US" dirty="0" smtClean="0"/>
              <a:t>However, our preferred approach remains an </a:t>
            </a:r>
            <a:r>
              <a:rPr lang="en-US" b="1" dirty="0" smtClean="0"/>
              <a:t>economy-wide price on carbon</a:t>
            </a:r>
            <a:r>
              <a:rPr lang="en-US" dirty="0" smtClean="0"/>
              <a:t>, which is:</a:t>
            </a:r>
          </a:p>
          <a:p>
            <a:pPr lvl="1"/>
            <a:r>
              <a:rPr lang="en-US" dirty="0" smtClean="0"/>
              <a:t>More economically efficient </a:t>
            </a:r>
          </a:p>
          <a:p>
            <a:pPr lvl="1"/>
            <a:r>
              <a:rPr lang="en-US" dirty="0" smtClean="0"/>
              <a:t>Simpler to design and administer</a:t>
            </a:r>
          </a:p>
          <a:p>
            <a:pPr lvl="1"/>
            <a:r>
              <a:rPr lang="en-US" dirty="0" smtClean="0"/>
              <a:t>Easier to ratchet up as needed to achieve the policy’s environmental goals</a:t>
            </a:r>
          </a:p>
        </p:txBody>
      </p:sp>
      <p:sp>
        <p:nvSpPr>
          <p:cNvPr id="2" name="Slide Number Placeholder 1"/>
          <p:cNvSpPr>
            <a:spLocks noGrp="1"/>
          </p:cNvSpPr>
          <p:nvPr>
            <p:ph type="sldNum" sz="quarter" idx="10"/>
          </p:nvPr>
        </p:nvSpPr>
        <p:spPr/>
        <p:txBody>
          <a:bodyPr/>
          <a:lstStyle/>
          <a:p>
            <a:fld id="{098FFB1A-A1A6-274A-B2C3-55D57EF79D09}" type="slidenum">
              <a:rPr lang="en-US" smtClean="0"/>
              <a:pPr/>
              <a:t>11</a:t>
            </a:fld>
            <a:endParaRPr lang="en-US" dirty="0"/>
          </a:p>
        </p:txBody>
      </p:sp>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Tree>
    <p:extLst>
      <p:ext uri="{BB962C8B-B14F-4D97-AF65-F5344CB8AC3E}">
        <p14:creationId xmlns:p14="http://schemas.microsoft.com/office/powerpoint/2010/main" val="358841785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smtClean="0"/>
              <a:t>Getting on Track to 2020</a:t>
            </a:r>
            <a:endParaRPr lang="en-US" dirty="0"/>
          </a:p>
        </p:txBody>
      </p:sp>
      <p:sp>
        <p:nvSpPr>
          <p:cNvPr id="30726" name="Rectangle 7"/>
          <p:cNvSpPr>
            <a:spLocks noGrp="1" noRot="1" noChangeArrowheads="1"/>
          </p:cNvSpPr>
          <p:nvPr>
            <p:ph idx="1"/>
          </p:nvPr>
        </p:nvSpPr>
        <p:spPr/>
        <p:txBody>
          <a:bodyPr>
            <a:normAutofit fontScale="92500" lnSpcReduction="10000"/>
          </a:bodyPr>
          <a:lstStyle/>
          <a:p>
            <a:r>
              <a:rPr lang="en-US" smtClean="0"/>
              <a:t>Our starting point was “what does the oil and gas sector have to deliver to get Canada on track to its national GHG target for 2020?”</a:t>
            </a:r>
          </a:p>
          <a:p>
            <a:pPr lvl="1"/>
            <a:r>
              <a:rPr lang="en-GB" smtClean="0"/>
              <a:t>Many analyses show that Canada should take more ambitious action to deliver its fair share of the global effort to keep global warming below 2˚C</a:t>
            </a:r>
          </a:p>
          <a:p>
            <a:r>
              <a:rPr lang="en-GB" smtClean="0"/>
              <a:t>But right now, Canada is very far from being on track to hit its current 2020 target</a:t>
            </a:r>
            <a:endParaRPr lang="en-US" smtClean="0"/>
          </a:p>
          <a:p>
            <a:pPr lvl="1"/>
            <a:endParaRPr lang="en-US" dirty="0" smtClean="0"/>
          </a:p>
        </p:txBody>
      </p:sp>
      <p:sp>
        <p:nvSpPr>
          <p:cNvPr id="2" name="Slide Number Placeholder 1"/>
          <p:cNvSpPr>
            <a:spLocks noGrp="1"/>
          </p:cNvSpPr>
          <p:nvPr>
            <p:ph type="sldNum" sz="quarter" idx="10"/>
          </p:nvPr>
        </p:nvSpPr>
        <p:spPr/>
        <p:txBody>
          <a:bodyPr/>
          <a:lstStyle/>
          <a:p>
            <a:fld id="{098FFB1A-A1A6-274A-B2C3-55D57EF79D09}" type="slidenum">
              <a:rPr lang="en-US" smtClean="0"/>
              <a:pPr/>
              <a:t>12</a:t>
            </a:fld>
            <a:endParaRPr lang="en-US" dirty="0"/>
          </a:p>
        </p:txBody>
      </p:sp>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Tree>
    <p:extLst>
      <p:ext uri="{BB962C8B-B14F-4D97-AF65-F5344CB8AC3E}">
        <p14:creationId xmlns:p14="http://schemas.microsoft.com/office/powerpoint/2010/main" val="301014318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we are today</a:t>
            </a:r>
            <a:endParaRPr lang="en-US" dirty="0"/>
          </a:p>
        </p:txBody>
      </p:sp>
      <p:pic>
        <p:nvPicPr>
          <p:cNvPr id="5" name="Content Placeholder 4" descr="fig 1-EC gap-recreated-2.png"/>
          <p:cNvPicPr>
            <a:picLocks noGrp="1" noChangeAspect="1"/>
          </p:cNvPicPr>
          <p:nvPr>
            <p:ph idx="1"/>
          </p:nvPr>
        </p:nvPicPr>
        <p:blipFill rotWithShape="1">
          <a:blip r:embed="rId3">
            <a:extLst>
              <a:ext uri="{28A0092B-C50C-407E-A947-70E740481C1C}">
                <a14:useLocalDpi xmlns:a14="http://schemas.microsoft.com/office/drawing/2010/main" val="0"/>
              </a:ext>
            </a:extLst>
          </a:blip>
          <a:srcRect b="-16580"/>
          <a:stretch/>
        </p:blipFill>
        <p:spPr/>
      </p:pic>
      <p:sp>
        <p:nvSpPr>
          <p:cNvPr id="6" name="Slide Number Placeholder 5"/>
          <p:cNvSpPr>
            <a:spLocks noGrp="1"/>
          </p:cNvSpPr>
          <p:nvPr>
            <p:ph type="sldNum" sz="quarter" idx="10"/>
          </p:nvPr>
        </p:nvSpPr>
        <p:spPr/>
        <p:txBody>
          <a:bodyPr/>
          <a:lstStyle/>
          <a:p>
            <a:fld id="{098FFB1A-A1A6-274A-B2C3-55D57EF79D09}" type="slidenum">
              <a:rPr lang="en-US" smtClean="0"/>
              <a:pPr/>
              <a:t>13</a:t>
            </a:fld>
            <a:endParaRPr lang="en-US" dirty="0"/>
          </a:p>
        </p:txBody>
      </p:sp>
    </p:spTree>
    <p:extLst>
      <p:ext uri="{BB962C8B-B14F-4D97-AF65-F5344CB8AC3E}">
        <p14:creationId xmlns:p14="http://schemas.microsoft.com/office/powerpoint/2010/main" val="399332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smtClean="0"/>
              <a:t>“Halfway there”?</a:t>
            </a:r>
            <a:endParaRPr lang="en-US" dirty="0"/>
          </a:p>
        </p:txBody>
      </p:sp>
      <p:sp>
        <p:nvSpPr>
          <p:cNvPr id="30726" name="Rectangle 7"/>
          <p:cNvSpPr>
            <a:spLocks noGrp="1" noRot="1" noChangeArrowheads="1"/>
          </p:cNvSpPr>
          <p:nvPr>
            <p:ph idx="1"/>
          </p:nvPr>
        </p:nvSpPr>
        <p:spPr>
          <a:xfrm>
            <a:off x="779463" y="1991503"/>
            <a:ext cx="7583487" cy="4576271"/>
          </a:xfrm>
        </p:spPr>
        <p:txBody>
          <a:bodyPr>
            <a:normAutofit fontScale="85000" lnSpcReduction="20000"/>
          </a:bodyPr>
          <a:lstStyle/>
          <a:p>
            <a:pPr marL="0" indent="0">
              <a:buNone/>
            </a:pPr>
            <a:r>
              <a:rPr lang="en-US" dirty="0" smtClean="0"/>
              <a:t>There is a 113 million </a:t>
            </a:r>
            <a:r>
              <a:rPr lang="en-US" dirty="0" err="1" smtClean="0"/>
              <a:t>tonne</a:t>
            </a:r>
            <a:r>
              <a:rPr lang="en-US" dirty="0" smtClean="0"/>
              <a:t> (Mt) gap between Canada’s trajectory and hitting the target. </a:t>
            </a:r>
          </a:p>
          <a:p>
            <a:pPr marL="0" indent="0">
              <a:buNone/>
            </a:pPr>
            <a:r>
              <a:rPr lang="en-US" dirty="0" smtClean="0"/>
              <a:t>113 Mt is more than:</a:t>
            </a:r>
          </a:p>
          <a:p>
            <a:r>
              <a:rPr lang="en-US" dirty="0" smtClean="0"/>
              <a:t>The current emissions from the provinces of Saskatchewan, Manitoba and New Brunswick combined (112 Mt in 2010)</a:t>
            </a:r>
          </a:p>
          <a:p>
            <a:r>
              <a:rPr lang="en-US" dirty="0" smtClean="0"/>
              <a:t>All emissions from the electricity sector in Canada (101 Mt in 2010)</a:t>
            </a:r>
          </a:p>
          <a:p>
            <a:r>
              <a:rPr lang="en-US" dirty="0" smtClean="0"/>
              <a:t>The current emissions from every Canadian passenger car, truck and bus put together (96 Mt in 2010)</a:t>
            </a:r>
          </a:p>
          <a:p>
            <a:endParaRPr lang="en-US" dirty="0" smtClean="0"/>
          </a:p>
          <a:p>
            <a:endParaRPr lang="en-US" dirty="0"/>
          </a:p>
        </p:txBody>
      </p:sp>
      <p:sp>
        <p:nvSpPr>
          <p:cNvPr id="2" name="Slide Number Placeholder 1"/>
          <p:cNvSpPr>
            <a:spLocks noGrp="1"/>
          </p:cNvSpPr>
          <p:nvPr>
            <p:ph type="sldNum" sz="quarter" idx="10"/>
          </p:nvPr>
        </p:nvSpPr>
        <p:spPr/>
        <p:txBody>
          <a:bodyPr/>
          <a:lstStyle/>
          <a:p>
            <a:fld id="{098FFB1A-A1A6-274A-B2C3-55D57EF79D09}" type="slidenum">
              <a:rPr lang="en-US" smtClean="0"/>
              <a:pPr/>
              <a:t>14</a:t>
            </a:fld>
            <a:endParaRPr lang="en-US" dirty="0"/>
          </a:p>
        </p:txBody>
      </p:sp>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Calibri"/>
            </a:endParaRPr>
          </a:p>
        </p:txBody>
      </p:sp>
      <p:sp>
        <p:nvSpPr>
          <p:cNvPr id="30723" name="Rectangle 4"/>
          <p:cNvSpPr>
            <a:spLocks noChangeArrowheads="1"/>
          </p:cNvSpPr>
          <p:nvPr/>
        </p:nvSpPr>
        <p:spPr bwMode="auto">
          <a:xfrm>
            <a:off x="3082925" y="87153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Calibri"/>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Calibri"/>
            </a:endParaRPr>
          </a:p>
        </p:txBody>
      </p:sp>
    </p:spTree>
    <p:extLst>
      <p:ext uri="{BB962C8B-B14F-4D97-AF65-F5344CB8AC3E}">
        <p14:creationId xmlns:p14="http://schemas.microsoft.com/office/powerpoint/2010/main" val="250912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
        <p:nvSpPr>
          <p:cNvPr id="2" name="Slide Number Placeholder 1"/>
          <p:cNvSpPr>
            <a:spLocks noGrp="1"/>
          </p:cNvSpPr>
          <p:nvPr>
            <p:ph type="sldNum" sz="quarter" idx="10"/>
          </p:nvPr>
        </p:nvSpPr>
        <p:spPr>
          <a:xfrm flipH="1">
            <a:off x="176601" y="6356350"/>
            <a:ext cx="436192" cy="365125"/>
          </a:xfrm>
          <a:prstGeom prst="rect">
            <a:avLst/>
          </a:prstGeom>
        </p:spPr>
        <p:txBody>
          <a:bodyPr/>
          <a:lstStyle/>
          <a:p>
            <a:fld id="{098FFB1A-A1A6-274A-B2C3-55D57EF79D09}" type="slidenum">
              <a:rPr lang="en-US" smtClean="0"/>
              <a:pPr/>
              <a:t>15</a:t>
            </a:fld>
            <a:endParaRPr lang="en-US" dirty="0"/>
          </a:p>
        </p:txBody>
      </p:sp>
      <p:pic>
        <p:nvPicPr>
          <p:cNvPr id="4" name="Picture 3" descr="fig2-change in emiss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01" y="718350"/>
            <a:ext cx="8750184" cy="4964314"/>
          </a:xfrm>
          <a:prstGeom prst="rect">
            <a:avLst/>
          </a:prstGeom>
        </p:spPr>
      </p:pic>
    </p:spTree>
    <p:extLst>
      <p:ext uri="{BB962C8B-B14F-4D97-AF65-F5344CB8AC3E}">
        <p14:creationId xmlns:p14="http://schemas.microsoft.com/office/powerpoint/2010/main" val="426255652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dirty="0" smtClean="0"/>
              <a:t>The Size of the Gap</a:t>
            </a:r>
            <a:endParaRPr lang="en-US" dirty="0"/>
          </a:p>
        </p:txBody>
      </p:sp>
      <p:sp>
        <p:nvSpPr>
          <p:cNvPr id="30726" name="Rectangle 7"/>
          <p:cNvSpPr>
            <a:spLocks noGrp="1" noRot="1" noChangeArrowheads="1"/>
          </p:cNvSpPr>
          <p:nvPr>
            <p:ph idx="1"/>
          </p:nvPr>
        </p:nvSpPr>
        <p:spPr/>
        <p:txBody>
          <a:bodyPr>
            <a:normAutofit fontScale="92500"/>
          </a:bodyPr>
          <a:lstStyle/>
          <a:p>
            <a:r>
              <a:rPr lang="en-US" dirty="0" smtClean="0"/>
              <a:t>The federal government has already announced regulations for transportation and coal power </a:t>
            </a:r>
          </a:p>
          <a:p>
            <a:pPr lvl="1"/>
            <a:r>
              <a:rPr lang="en-US" dirty="0" smtClean="0"/>
              <a:t>The 113 Mt gap already accounts for those policies AND for all existing carbon pricing / significant climate policies adopted by provincial governments</a:t>
            </a:r>
          </a:p>
          <a:p>
            <a:r>
              <a:rPr lang="en-US" dirty="0" smtClean="0"/>
              <a:t>Oil and gas (22% of Canada’s total) is the biggest remaining sector and thus needs to close most of that gap</a:t>
            </a:r>
          </a:p>
          <a:p>
            <a:pPr lvl="1"/>
            <a:endParaRPr lang="en-US" dirty="0" smtClean="0"/>
          </a:p>
        </p:txBody>
      </p:sp>
      <p:sp>
        <p:nvSpPr>
          <p:cNvPr id="2" name="Slide Number Placeholder 1"/>
          <p:cNvSpPr>
            <a:spLocks noGrp="1"/>
          </p:cNvSpPr>
          <p:nvPr>
            <p:ph type="sldNum" sz="quarter" idx="10"/>
          </p:nvPr>
        </p:nvSpPr>
        <p:spPr/>
        <p:txBody>
          <a:bodyPr/>
          <a:lstStyle/>
          <a:p>
            <a:fld id="{098FFB1A-A1A6-274A-B2C3-55D57EF79D09}" type="slidenum">
              <a:rPr lang="en-US" smtClean="0"/>
              <a:pPr/>
              <a:t>16</a:t>
            </a:fld>
            <a:endParaRPr lang="en-US" dirty="0"/>
          </a:p>
        </p:txBody>
      </p:sp>
    </p:spTree>
    <p:extLst>
      <p:ext uri="{BB962C8B-B14F-4D97-AF65-F5344CB8AC3E}">
        <p14:creationId xmlns:p14="http://schemas.microsoft.com/office/powerpoint/2010/main" val="28772979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dirty="0" smtClean="0"/>
              <a:t>Closing the Gap</a:t>
            </a:r>
            <a:endParaRPr lang="en-US" dirty="0"/>
          </a:p>
        </p:txBody>
      </p:sp>
      <p:sp>
        <p:nvSpPr>
          <p:cNvPr id="30726" name="Rectangle 7"/>
          <p:cNvSpPr>
            <a:spLocks noGrp="1" noRot="1" noChangeArrowheads="1"/>
          </p:cNvSpPr>
          <p:nvPr>
            <p:ph idx="1"/>
          </p:nvPr>
        </p:nvSpPr>
        <p:spPr>
          <a:xfrm>
            <a:off x="779463" y="1991503"/>
            <a:ext cx="7893065" cy="4729971"/>
          </a:xfrm>
        </p:spPr>
        <p:txBody>
          <a:bodyPr>
            <a:normAutofit fontScale="92500"/>
          </a:bodyPr>
          <a:lstStyle/>
          <a:p>
            <a:r>
              <a:rPr lang="en-US" dirty="0" smtClean="0"/>
              <a:t>Canada could feasibly get on track to hit its target if the oil and gas sector closed ¾ of the gap (86 Mt of a 113 Mt gap)</a:t>
            </a:r>
          </a:p>
          <a:p>
            <a:r>
              <a:rPr lang="en-US" dirty="0" smtClean="0"/>
              <a:t>That means limiting the sector’s total emissions to </a:t>
            </a:r>
            <a:r>
              <a:rPr lang="en-US" b="1" dirty="0" smtClean="0"/>
              <a:t>42% below </a:t>
            </a:r>
            <a:r>
              <a:rPr lang="en-US" dirty="0" smtClean="0"/>
              <a:t>what they’re projected to be in 2020</a:t>
            </a:r>
          </a:p>
          <a:p>
            <a:pPr lvl="1"/>
            <a:r>
              <a:rPr lang="en-US" sz="2600" dirty="0" smtClean="0"/>
              <a:t>Under current policies, the sector’s emissions are projected to reach 204 Mt in 2020</a:t>
            </a:r>
          </a:p>
          <a:p>
            <a:pPr lvl="1"/>
            <a:r>
              <a:rPr lang="en-US" sz="2600" dirty="0" smtClean="0"/>
              <a:t>To get Canada on track, oil and gas emissions need to be limited to 118 Mt in 2020</a:t>
            </a:r>
            <a:endParaRPr lang="en-US" sz="2600" dirty="0"/>
          </a:p>
        </p:txBody>
      </p:sp>
      <p:sp>
        <p:nvSpPr>
          <p:cNvPr id="2" name="Slide Number Placeholder 1"/>
          <p:cNvSpPr>
            <a:spLocks noGrp="1"/>
          </p:cNvSpPr>
          <p:nvPr>
            <p:ph type="sldNum" sz="quarter" idx="10"/>
          </p:nvPr>
        </p:nvSpPr>
        <p:spPr/>
        <p:txBody>
          <a:bodyPr/>
          <a:lstStyle/>
          <a:p>
            <a:fld id="{098FFB1A-A1A6-274A-B2C3-55D57EF79D09}" type="slidenum">
              <a:rPr lang="en-US" smtClean="0"/>
              <a:pPr/>
              <a:t>17</a:t>
            </a:fld>
            <a:endParaRPr lang="en-US" dirty="0"/>
          </a:p>
        </p:txBody>
      </p:sp>
    </p:spTree>
    <p:extLst>
      <p:ext uri="{BB962C8B-B14F-4D97-AF65-F5344CB8AC3E}">
        <p14:creationId xmlns:p14="http://schemas.microsoft.com/office/powerpoint/2010/main" val="48676773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Gap: the Role of Oil and Gas</a:t>
            </a:r>
            <a:endParaRPr lang="en-US" dirty="0"/>
          </a:p>
        </p:txBody>
      </p:sp>
      <p:pic>
        <p:nvPicPr>
          <p:cNvPr id="9" name="Content Placeholder 8" descr="fig3-reductions below bau 2020-lines-lulucf-reverse-B2-lgprint.png"/>
          <p:cNvPicPr>
            <a:picLocks noGrp="1" noChangeAspect="1"/>
          </p:cNvPicPr>
          <p:nvPr>
            <p:ph idx="1"/>
          </p:nvPr>
        </p:nvPicPr>
        <p:blipFill>
          <a:blip r:embed="rId2">
            <a:extLst>
              <a:ext uri="{28A0092B-C50C-407E-A947-70E740481C1C}">
                <a14:useLocalDpi xmlns:a14="http://schemas.microsoft.com/office/drawing/2010/main" val="0"/>
              </a:ext>
            </a:extLst>
          </a:blip>
          <a:srcRect t="-4959" b="-4959"/>
          <a:stretch>
            <a:fillRect/>
          </a:stretch>
        </p:blipFill>
        <p:spPr>
          <a:xfrm>
            <a:off x="188284" y="1476137"/>
            <a:ext cx="8612535" cy="5078573"/>
          </a:xfrm>
        </p:spPr>
      </p:pic>
      <p:sp>
        <p:nvSpPr>
          <p:cNvPr id="4" name="Slide Number Placeholder 3"/>
          <p:cNvSpPr>
            <a:spLocks noGrp="1"/>
          </p:cNvSpPr>
          <p:nvPr>
            <p:ph type="sldNum" sz="quarter" idx="10"/>
          </p:nvPr>
        </p:nvSpPr>
        <p:spPr/>
        <p:txBody>
          <a:bodyPr/>
          <a:lstStyle/>
          <a:p>
            <a:fld id="{098FFB1A-A1A6-274A-B2C3-55D57EF79D09}" type="slidenum">
              <a:rPr lang="en-US" smtClean="0"/>
              <a:pPr/>
              <a:t>18</a:t>
            </a:fld>
            <a:endParaRPr lang="en-US" dirty="0"/>
          </a:p>
        </p:txBody>
      </p:sp>
    </p:spTree>
    <p:extLst>
      <p:ext uri="{BB962C8B-B14F-4D97-AF65-F5344CB8AC3E}">
        <p14:creationId xmlns:p14="http://schemas.microsoft.com/office/powerpoint/2010/main" val="27382211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0" y="705484"/>
            <a:ext cx="7865619" cy="1091350"/>
          </a:xfrm>
        </p:spPr>
        <p:txBody>
          <a:bodyPr>
            <a:normAutofit fontScale="90000"/>
          </a:bodyPr>
          <a:lstStyle/>
          <a:p>
            <a:r>
              <a:rPr lang="en-US" dirty="0" smtClean="0"/>
              <a:t>Closing the Gap: A Different Trajectory for Oil and Gas Emissions</a:t>
            </a:r>
            <a:endParaRPr lang="en-US" dirty="0"/>
          </a:p>
        </p:txBody>
      </p:sp>
      <p:pic>
        <p:nvPicPr>
          <p:cNvPr id="6" name="Content Placeholder 5" descr="fig4-o&amp;g-B.png"/>
          <p:cNvPicPr>
            <a:picLocks noGrp="1" noChangeAspect="1"/>
          </p:cNvPicPr>
          <p:nvPr>
            <p:ph idx="1"/>
          </p:nvPr>
        </p:nvPicPr>
        <p:blipFill>
          <a:blip r:embed="rId2">
            <a:extLst>
              <a:ext uri="{28A0092B-C50C-407E-A947-70E740481C1C}">
                <a14:useLocalDpi xmlns:a14="http://schemas.microsoft.com/office/drawing/2010/main" val="0"/>
              </a:ext>
            </a:extLst>
          </a:blip>
          <a:srcRect l="5016" r="5016"/>
          <a:stretch>
            <a:fillRect/>
          </a:stretch>
        </p:blipFill>
        <p:spPr/>
      </p:pic>
      <p:sp>
        <p:nvSpPr>
          <p:cNvPr id="4" name="Slide Number Placeholder 3"/>
          <p:cNvSpPr>
            <a:spLocks noGrp="1"/>
          </p:cNvSpPr>
          <p:nvPr>
            <p:ph type="sldNum" sz="quarter" idx="10"/>
          </p:nvPr>
        </p:nvSpPr>
        <p:spPr/>
        <p:txBody>
          <a:bodyPr/>
          <a:lstStyle/>
          <a:p>
            <a:fld id="{098FFB1A-A1A6-274A-B2C3-55D57EF79D09}" type="slidenum">
              <a:rPr lang="en-US" smtClean="0"/>
              <a:pPr/>
              <a:t>19</a:t>
            </a:fld>
            <a:endParaRPr lang="en-US" dirty="0"/>
          </a:p>
        </p:txBody>
      </p:sp>
    </p:spTree>
    <p:extLst>
      <p:ext uri="{BB962C8B-B14F-4D97-AF65-F5344CB8AC3E}">
        <p14:creationId xmlns:p14="http://schemas.microsoft.com/office/powerpoint/2010/main" val="40556057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807" y="2867284"/>
            <a:ext cx="4671393" cy="3888935"/>
          </a:xfrm>
          <a:prstGeom prst="rect">
            <a:avLst/>
          </a:prstGeom>
        </p:spPr>
      </p:pic>
      <p:sp>
        <p:nvSpPr>
          <p:cNvPr id="2" name="Slide Number Placeholder 1"/>
          <p:cNvSpPr>
            <a:spLocks noGrp="1"/>
          </p:cNvSpPr>
          <p:nvPr>
            <p:ph type="sldNum" sz="quarter" idx="4"/>
          </p:nvPr>
        </p:nvSpPr>
        <p:spPr/>
        <p:txBody>
          <a:bodyPr/>
          <a:lstStyle/>
          <a:p>
            <a:fld id="{0165B7C2-3226-754E-A4F2-C2B315718F1D}" type="slidenum">
              <a:rPr lang="en-US" smtClean="0"/>
              <a:pPr/>
              <a:t>2</a:t>
            </a:fld>
            <a:endParaRPr lang="en-US"/>
          </a:p>
        </p:txBody>
      </p:sp>
      <p:sp>
        <p:nvSpPr>
          <p:cNvPr id="18" name="Title 2"/>
          <p:cNvSpPr>
            <a:spLocks noGrp="1"/>
          </p:cNvSpPr>
          <p:nvPr>
            <p:ph type="title"/>
          </p:nvPr>
        </p:nvSpPr>
        <p:spPr>
          <a:xfrm>
            <a:off x="457200" y="634360"/>
            <a:ext cx="7518400" cy="1244600"/>
          </a:xfrm>
        </p:spPr>
        <p:txBody>
          <a:bodyPr anchor="b">
            <a:normAutofit fontScale="90000"/>
          </a:bodyPr>
          <a:lstStyle/>
          <a:p>
            <a:pPr algn="l"/>
            <a:r>
              <a:rPr lang="en-US" dirty="0" smtClean="0"/>
              <a:t>Leading Canada’s transition to a clean energy future</a:t>
            </a:r>
            <a:endParaRPr lang="en-US" dirty="0"/>
          </a:p>
        </p:txBody>
      </p:sp>
      <p:sp>
        <p:nvSpPr>
          <p:cNvPr id="19" name="Content Placeholder 7"/>
          <p:cNvSpPr>
            <a:spLocks noGrp="1"/>
          </p:cNvSpPr>
          <p:nvPr>
            <p:ph idx="1"/>
          </p:nvPr>
        </p:nvSpPr>
        <p:spPr>
          <a:xfrm>
            <a:off x="457200" y="1929761"/>
            <a:ext cx="7759700" cy="2768600"/>
          </a:xfrm>
        </p:spPr>
        <p:txBody>
          <a:bodyPr>
            <a:normAutofit/>
          </a:bodyPr>
          <a:lstStyle/>
          <a:p>
            <a:pPr marL="0" indent="0">
              <a:buNone/>
            </a:pPr>
            <a:r>
              <a:rPr lang="en-US" sz="2000" dirty="0" smtClean="0">
                <a:solidFill>
                  <a:schemeClr val="tx2"/>
                </a:solidFill>
              </a:rPr>
              <a:t>Th</a:t>
            </a:r>
            <a:r>
              <a:rPr lang="en-US" sz="2000" dirty="0" smtClean="0"/>
              <a:t>e Pembina Institute is a national non-profit think tank that advances clean energy solutions through research, education, consulting and advocacy.</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Implications of Closing the Gap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oil and gas production grows as forecast, the emission level we recommend would mean </a:t>
            </a:r>
            <a:r>
              <a:rPr lang="en-US" b="1" dirty="0" smtClean="0"/>
              <a:t>a 42% improvement in the sector’s emissions intensity </a:t>
            </a:r>
            <a:r>
              <a:rPr lang="en-US" dirty="0" smtClean="0"/>
              <a:t>(i.e. emissions per barrel of oil produced) </a:t>
            </a:r>
          </a:p>
          <a:p>
            <a:pPr lvl="1"/>
            <a:r>
              <a:rPr lang="en-US" dirty="0" smtClean="0"/>
              <a:t>That would more than halve the gap between the proposed values for oilsands and conventional crudes under the European </a:t>
            </a:r>
            <a:r>
              <a:rPr lang="en-US" dirty="0" smtClean="0"/>
              <a:t>Union</a:t>
            </a:r>
            <a:r>
              <a:rPr lang="en-US" dirty="0"/>
              <a:t> </a:t>
            </a:r>
            <a:r>
              <a:rPr lang="en-US" dirty="0" smtClean="0"/>
              <a:t>and California</a:t>
            </a:r>
            <a:r>
              <a:rPr lang="en-US" dirty="0" smtClean="0"/>
              <a:t> </a:t>
            </a:r>
            <a:r>
              <a:rPr lang="en-US" dirty="0" smtClean="0"/>
              <a:t>clean fuels </a:t>
            </a:r>
            <a:r>
              <a:rPr lang="en-US" dirty="0" smtClean="0"/>
              <a:t>policies </a:t>
            </a:r>
            <a:endParaRPr lang="en-US" dirty="0" smtClean="0"/>
          </a:p>
          <a:p>
            <a:r>
              <a:rPr lang="en-US" dirty="0" smtClean="0"/>
              <a:t>But because Ottawa’s approach will likely give companies access to “flexible” ways to meet the regulation, some of the emission reductions will likely come from outside the oil and gas sector</a:t>
            </a:r>
          </a:p>
        </p:txBody>
      </p:sp>
      <p:sp>
        <p:nvSpPr>
          <p:cNvPr id="4" name="Slide Number Placeholder 3"/>
          <p:cNvSpPr>
            <a:spLocks noGrp="1"/>
          </p:cNvSpPr>
          <p:nvPr>
            <p:ph type="sldNum" sz="quarter" idx="10"/>
          </p:nvPr>
        </p:nvSpPr>
        <p:spPr/>
        <p:txBody>
          <a:bodyPr/>
          <a:lstStyle/>
          <a:p>
            <a:fld id="{098FFB1A-A1A6-274A-B2C3-55D57EF79D09}" type="slidenum">
              <a:rPr lang="en-US" smtClean="0"/>
              <a:pPr/>
              <a:t>20</a:t>
            </a:fld>
            <a:endParaRPr lang="en-US" dirty="0"/>
          </a:p>
        </p:txBody>
      </p:sp>
    </p:spTree>
    <p:extLst>
      <p:ext uri="{BB962C8B-B14F-4D97-AF65-F5344CB8AC3E}">
        <p14:creationId xmlns:p14="http://schemas.microsoft.com/office/powerpoint/2010/main" val="9550705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the target realistic?</a:t>
            </a:r>
            <a:endParaRPr lang="en-US" dirty="0"/>
          </a:p>
        </p:txBody>
      </p:sp>
      <p:sp>
        <p:nvSpPr>
          <p:cNvPr id="3" name="Content Placeholder 2"/>
          <p:cNvSpPr>
            <a:spLocks noGrp="1"/>
          </p:cNvSpPr>
          <p:nvPr>
            <p:ph idx="1"/>
          </p:nvPr>
        </p:nvSpPr>
        <p:spPr>
          <a:xfrm>
            <a:off x="779463" y="1991503"/>
            <a:ext cx="7803260" cy="4729971"/>
          </a:xfrm>
        </p:spPr>
        <p:txBody>
          <a:bodyPr/>
          <a:lstStyle/>
          <a:p>
            <a:r>
              <a:rPr lang="en-US" dirty="0" smtClean="0"/>
              <a:t>Might sound ambitious now, but it’s actually very similar to the government’s 2007-2008 </a:t>
            </a:r>
            <a:r>
              <a:rPr lang="en-US" i="1" dirty="0" smtClean="0"/>
              <a:t>Turning the Corner </a:t>
            </a:r>
            <a:r>
              <a:rPr lang="en-US" dirty="0" smtClean="0"/>
              <a:t>proposal, which was projected to reduce oil and gas emissions by 37% (83 Mt below projected 2020 level)</a:t>
            </a:r>
          </a:p>
          <a:p>
            <a:pPr lvl="1"/>
            <a:r>
              <a:rPr lang="en-US" dirty="0" smtClean="0"/>
              <a:t>Our recommendations: 42% reduction (86 Mt below projected 2020 level)</a:t>
            </a:r>
          </a:p>
        </p:txBody>
      </p:sp>
      <p:sp>
        <p:nvSpPr>
          <p:cNvPr id="4" name="Slide Number Placeholder 3"/>
          <p:cNvSpPr>
            <a:spLocks noGrp="1"/>
          </p:cNvSpPr>
          <p:nvPr>
            <p:ph type="sldNum" sz="quarter" idx="10"/>
          </p:nvPr>
        </p:nvSpPr>
        <p:spPr/>
        <p:txBody>
          <a:bodyPr/>
          <a:lstStyle/>
          <a:p>
            <a:fld id="{098FFB1A-A1A6-274A-B2C3-55D57EF79D09}" type="slidenum">
              <a:rPr lang="en-US" smtClean="0"/>
              <a:pPr/>
              <a:t>21</a:t>
            </a:fld>
            <a:endParaRPr lang="en-US" dirty="0"/>
          </a:p>
        </p:txBody>
      </p:sp>
    </p:spTree>
    <p:extLst>
      <p:ext uri="{BB962C8B-B14F-4D97-AF65-F5344CB8AC3E}">
        <p14:creationId xmlns:p14="http://schemas.microsoft.com/office/powerpoint/2010/main" val="246870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a:xfrm flipH="1">
            <a:off x="176601" y="6356350"/>
            <a:ext cx="436192" cy="365125"/>
          </a:xfrm>
          <a:prstGeom prst="rect">
            <a:avLst/>
          </a:prstGeom>
        </p:spPr>
        <p:txBody>
          <a:bodyPr/>
          <a:lstStyle/>
          <a:p>
            <a:fld id="{098FFB1A-A1A6-274A-B2C3-55D57EF79D09}" type="slidenum">
              <a:rPr lang="en-US" smtClean="0"/>
              <a:pPr/>
              <a:t>22</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9144001" cy="6858000"/>
          </a:xfrm>
          <a:prstGeom prst="rect">
            <a:avLst/>
          </a:prstGeom>
        </p:spPr>
      </p:pic>
      <p:sp>
        <p:nvSpPr>
          <p:cNvPr id="5" name="TextBox 4"/>
          <p:cNvSpPr txBox="1"/>
          <p:nvPr/>
        </p:nvSpPr>
        <p:spPr>
          <a:xfrm>
            <a:off x="304801" y="120190"/>
            <a:ext cx="8597899" cy="830997"/>
          </a:xfrm>
          <a:prstGeom prst="rect">
            <a:avLst/>
          </a:prstGeom>
          <a:noFill/>
        </p:spPr>
        <p:txBody>
          <a:bodyPr wrap="square" rtlCol="0">
            <a:spAutoFit/>
          </a:bodyPr>
          <a:lstStyle/>
          <a:p>
            <a:pPr algn="ctr"/>
            <a:r>
              <a:rPr lang="en-US" sz="4800" b="1" dirty="0" smtClean="0">
                <a:latin typeface="Arial"/>
                <a:cs typeface="Arial"/>
              </a:rPr>
              <a:t>Applying Alberta’s Model</a:t>
            </a:r>
            <a:endParaRPr lang="en-US" sz="4800" b="1" dirty="0">
              <a:latin typeface="Arial"/>
              <a:cs typeface="Arial"/>
            </a:endParaRPr>
          </a:p>
        </p:txBody>
      </p:sp>
    </p:spTree>
    <p:extLst>
      <p:ext uri="{BB962C8B-B14F-4D97-AF65-F5344CB8AC3E}">
        <p14:creationId xmlns:p14="http://schemas.microsoft.com/office/powerpoint/2010/main" val="113706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Alberta’s Model</a:t>
            </a:r>
            <a:endParaRPr lang="en-US" dirty="0"/>
          </a:p>
        </p:txBody>
      </p:sp>
      <p:sp>
        <p:nvSpPr>
          <p:cNvPr id="3" name="Content Placeholder 2"/>
          <p:cNvSpPr>
            <a:spLocks noGrp="1"/>
          </p:cNvSpPr>
          <p:nvPr>
            <p:ph idx="1"/>
          </p:nvPr>
        </p:nvSpPr>
        <p:spPr/>
        <p:txBody>
          <a:bodyPr>
            <a:normAutofit fontScale="92500"/>
          </a:bodyPr>
          <a:lstStyle/>
          <a:p>
            <a:r>
              <a:rPr lang="en-US" smtClean="0"/>
              <a:t>We understand that the federal government is looking closely at Alberta’s system as a model for its rules</a:t>
            </a:r>
          </a:p>
          <a:p>
            <a:r>
              <a:rPr lang="en-US" smtClean="0"/>
              <a:t>In Alberta’s GHG regulation, three parameters determine the environmental outcome: intensity target, technology fund price, and access to offsets</a:t>
            </a:r>
          </a:p>
          <a:p>
            <a:pPr lvl="1"/>
            <a:r>
              <a:rPr lang="en-US" smtClean="0"/>
              <a:t>The weakest of the three effectively caps the system’s stringency</a:t>
            </a:r>
            <a:endParaRPr lang="en-US" dirty="0" smtClean="0"/>
          </a:p>
        </p:txBody>
      </p:sp>
      <p:sp>
        <p:nvSpPr>
          <p:cNvPr id="4" name="Slide Number Placeholder 3"/>
          <p:cNvSpPr>
            <a:spLocks noGrp="1"/>
          </p:cNvSpPr>
          <p:nvPr>
            <p:ph type="sldNum" sz="quarter" idx="10"/>
          </p:nvPr>
        </p:nvSpPr>
        <p:spPr/>
        <p:txBody>
          <a:bodyPr/>
          <a:lstStyle/>
          <a:p>
            <a:fld id="{098FFB1A-A1A6-274A-B2C3-55D57EF79D09}" type="slidenum">
              <a:rPr lang="en-US" smtClean="0"/>
              <a:pPr/>
              <a:t>23</a:t>
            </a:fld>
            <a:endParaRPr lang="en-US" dirty="0"/>
          </a:p>
        </p:txBody>
      </p:sp>
    </p:spTree>
    <p:extLst>
      <p:ext uri="{BB962C8B-B14F-4D97-AF65-F5344CB8AC3E}">
        <p14:creationId xmlns:p14="http://schemas.microsoft.com/office/powerpoint/2010/main" val="124491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16520" y="2037391"/>
            <a:ext cx="6427480" cy="4820610"/>
          </a:xfrm>
          <a:prstGeom prst="rect">
            <a:avLst/>
          </a:prstGeom>
          <a:effectLst>
            <a:softEdge rad="215900"/>
          </a:effectLst>
        </p:spPr>
      </p:pic>
      <p:sp>
        <p:nvSpPr>
          <p:cNvPr id="30725" name="Rectangle 6"/>
          <p:cNvSpPr>
            <a:spLocks noGrp="1" noRot="1" noChangeArrowheads="1"/>
          </p:cNvSpPr>
          <p:nvPr>
            <p:ph type="title"/>
          </p:nvPr>
        </p:nvSpPr>
        <p:spPr/>
        <p:txBody>
          <a:bodyPr/>
          <a:lstStyle/>
          <a:p>
            <a:r>
              <a:rPr lang="en-US" smtClean="0"/>
              <a:t>Alberta’s Specified Gas Emitters Regulation (SGER)</a:t>
            </a:r>
            <a:endParaRPr lang="en-US" dirty="0" smtClean="0"/>
          </a:p>
        </p:txBody>
      </p:sp>
      <p:sp>
        <p:nvSpPr>
          <p:cNvPr id="11" name="Content Placeholder 1"/>
          <p:cNvSpPr>
            <a:spLocks noGrp="1"/>
          </p:cNvSpPr>
          <p:nvPr>
            <p:ph idx="1"/>
          </p:nvPr>
        </p:nvSpPr>
        <p:spPr>
          <a:xfrm>
            <a:off x="457199" y="1936980"/>
            <a:ext cx="7471235" cy="1321251"/>
          </a:xfrm>
        </p:spPr>
        <p:txBody>
          <a:bodyPr/>
          <a:lstStyle/>
          <a:p>
            <a:pPr marL="0" indent="0">
              <a:buNone/>
            </a:pPr>
            <a:r>
              <a:rPr lang="en-US" dirty="0" smtClean="0">
                <a:solidFill>
                  <a:schemeClr val="tx1"/>
                </a:solidFill>
              </a:rPr>
              <a:t>Starting 2007: large emitters required to reduce emissions intensities by up to 12</a:t>
            </a:r>
            <a:r>
              <a:rPr lang="en-US" dirty="0" smtClean="0">
                <a:solidFill>
                  <a:schemeClr val="tx1"/>
                </a:solidFill>
              </a:rPr>
              <a:t>% (for comparison, we recommend 42% </a:t>
            </a:r>
            <a:r>
              <a:rPr lang="en-US" dirty="0" smtClean="0">
                <a:solidFill>
                  <a:schemeClr val="tx1"/>
                </a:solidFill>
              </a:rPr>
              <a:t>for oil and gas sector</a:t>
            </a:r>
            <a:r>
              <a:rPr lang="en-US" dirty="0" smtClean="0">
                <a:solidFill>
                  <a:schemeClr val="tx1"/>
                </a:solidFill>
              </a:rPr>
              <a:t>)</a:t>
            </a:r>
            <a:endParaRPr lang="en-US" dirty="0" smtClean="0">
              <a:solidFill>
                <a:schemeClr val="tx1"/>
              </a:solidFill>
            </a:endParaRPr>
          </a:p>
        </p:txBody>
      </p:sp>
      <p:sp>
        <p:nvSpPr>
          <p:cNvPr id="8" name="Content Placeholder 7"/>
          <p:cNvSpPr>
            <a:spLocks noGrp="1"/>
          </p:cNvSpPr>
          <p:nvPr>
            <p:ph sz="half" idx="2"/>
          </p:nvPr>
        </p:nvSpPr>
        <p:spPr>
          <a:xfrm>
            <a:off x="239119" y="3776134"/>
            <a:ext cx="3261621" cy="2911474"/>
          </a:xfrm>
        </p:spPr>
        <p:txBody>
          <a:bodyPr/>
          <a:lstStyle/>
          <a:p>
            <a:pPr marL="0" indent="0">
              <a:buNone/>
            </a:pPr>
            <a:r>
              <a:rPr lang="en-US" sz="2400" dirty="0" smtClean="0"/>
              <a:t>Reductions can be achieved by on-site reductions, trading, purchasing offsets, or paying into a technology fund at $15 per </a:t>
            </a:r>
            <a:r>
              <a:rPr lang="en-US" sz="2400" dirty="0" err="1" smtClean="0"/>
              <a:t>tonne</a:t>
            </a:r>
            <a:endParaRPr lang="en-US" sz="2400" dirty="0" smtClean="0"/>
          </a:p>
          <a:p>
            <a:endParaRPr lang="en-US" dirty="0"/>
          </a:p>
        </p:txBody>
      </p:sp>
      <p:sp>
        <p:nvSpPr>
          <p:cNvPr id="2" name="Slide Number Placeholder 1"/>
          <p:cNvSpPr>
            <a:spLocks noGrp="1"/>
          </p:cNvSpPr>
          <p:nvPr>
            <p:ph type="sldNum" sz="quarter" idx="10"/>
          </p:nvPr>
        </p:nvSpPr>
        <p:spPr/>
        <p:txBody>
          <a:bodyPr/>
          <a:lstStyle/>
          <a:p>
            <a:fld id="{098FFB1A-A1A6-274A-B2C3-55D57EF79D09}" type="slidenum">
              <a:rPr lang="en-US" smtClean="0"/>
              <a:pPr/>
              <a:t>24</a:t>
            </a:fld>
            <a:endParaRPr lang="en-US" dirty="0"/>
          </a:p>
        </p:txBody>
      </p:sp>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
        <p:nvSpPr>
          <p:cNvPr id="7" name="TextBox 6"/>
          <p:cNvSpPr txBox="1"/>
          <p:nvPr/>
        </p:nvSpPr>
        <p:spPr>
          <a:xfrm>
            <a:off x="3500740" y="-122933"/>
            <a:ext cx="4129133" cy="461665"/>
          </a:xfrm>
          <a:prstGeom prst="rect">
            <a:avLst/>
          </a:prstGeom>
          <a:solidFill>
            <a:schemeClr val="bg1">
              <a:alpha val="57000"/>
            </a:schemeClr>
          </a:solidFill>
        </p:spPr>
        <p:txBody>
          <a:bodyPr wrap="square" rtlCol="0">
            <a:spAutoFit/>
          </a:bodyPr>
          <a:lstStyle/>
          <a:p>
            <a:endParaRPr lang="en-US" sz="2400" dirty="0">
              <a:latin typeface="Candara"/>
              <a:cs typeface="Candara"/>
            </a:endParaRPr>
          </a:p>
        </p:txBody>
      </p:sp>
    </p:spTree>
    <p:extLst>
      <p:ext uri="{BB962C8B-B14F-4D97-AF65-F5344CB8AC3E}">
        <p14:creationId xmlns:p14="http://schemas.microsoft.com/office/powerpoint/2010/main" val="142599571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a:xfrm>
            <a:off x="497330" y="243679"/>
            <a:ext cx="7865619" cy="1091350"/>
          </a:xfrm>
        </p:spPr>
        <p:txBody>
          <a:bodyPr/>
          <a:lstStyle/>
          <a:p>
            <a:r>
              <a:rPr lang="en-US" dirty="0" smtClean="0"/>
              <a:t>Alberta’s experience: SGER</a:t>
            </a:r>
            <a:endParaRPr lang="en-US" dirty="0"/>
          </a:p>
        </p:txBody>
      </p:sp>
      <p:sp>
        <p:nvSpPr>
          <p:cNvPr id="2" name="Content Placeholder 1"/>
          <p:cNvSpPr>
            <a:spLocks noGrp="1"/>
          </p:cNvSpPr>
          <p:nvPr>
            <p:ph sz="half" idx="1"/>
          </p:nvPr>
        </p:nvSpPr>
        <p:spPr>
          <a:xfrm>
            <a:off x="497330" y="1502729"/>
            <a:ext cx="4038600" cy="4910874"/>
          </a:xfrm>
        </p:spPr>
        <p:txBody>
          <a:bodyPr>
            <a:normAutofit fontScale="92500" lnSpcReduction="10000"/>
          </a:bodyPr>
          <a:lstStyle/>
          <a:p>
            <a:pPr marL="0" indent="0">
              <a:buNone/>
            </a:pPr>
            <a:r>
              <a:rPr lang="en-US" b="1" dirty="0" smtClean="0"/>
              <a:t>Strengths</a:t>
            </a:r>
          </a:p>
          <a:p>
            <a:pPr>
              <a:spcBef>
                <a:spcPts val="1400"/>
              </a:spcBef>
            </a:pPr>
            <a:r>
              <a:rPr lang="en-CA" dirty="0" smtClean="0"/>
              <a:t>Pioneering policy: the first in North America to apply a carbon price to all large emitters.</a:t>
            </a:r>
            <a:r>
              <a:rPr lang="en-US" dirty="0" smtClean="0"/>
              <a:t> </a:t>
            </a:r>
          </a:p>
          <a:p>
            <a:pPr>
              <a:spcBef>
                <a:spcPts val="1400"/>
              </a:spcBef>
            </a:pPr>
            <a:r>
              <a:rPr lang="en-US" dirty="0" smtClean="0"/>
              <a:t>Large emitters take GHG management more seriously</a:t>
            </a:r>
          </a:p>
          <a:p>
            <a:pPr>
              <a:spcBef>
                <a:spcPts val="1400"/>
              </a:spcBef>
            </a:pPr>
            <a:r>
              <a:rPr lang="en-US" dirty="0" smtClean="0"/>
              <a:t>Good economic efficiency</a:t>
            </a:r>
          </a:p>
          <a:p>
            <a:pPr marL="0" indent="0">
              <a:buNone/>
            </a:pPr>
            <a:endParaRPr lang="en-US" dirty="0"/>
          </a:p>
        </p:txBody>
      </p:sp>
      <p:sp>
        <p:nvSpPr>
          <p:cNvPr id="3" name="Content Placeholder 2"/>
          <p:cNvSpPr>
            <a:spLocks noGrp="1"/>
          </p:cNvSpPr>
          <p:nvPr>
            <p:ph sz="half" idx="2"/>
          </p:nvPr>
        </p:nvSpPr>
        <p:spPr>
          <a:xfrm>
            <a:off x="4688330" y="1502729"/>
            <a:ext cx="4038600" cy="4910874"/>
          </a:xfrm>
        </p:spPr>
        <p:txBody>
          <a:bodyPr>
            <a:normAutofit fontScale="92500" lnSpcReduction="10000"/>
          </a:bodyPr>
          <a:lstStyle/>
          <a:p>
            <a:pPr marL="0" indent="0">
              <a:spcBef>
                <a:spcPts val="1400"/>
              </a:spcBef>
              <a:buNone/>
            </a:pPr>
            <a:r>
              <a:rPr lang="en-US" b="1" dirty="0" smtClean="0"/>
              <a:t>Weaknesses</a:t>
            </a:r>
          </a:p>
          <a:p>
            <a:pPr>
              <a:spcBef>
                <a:spcPts val="1400"/>
              </a:spcBef>
            </a:pPr>
            <a:r>
              <a:rPr lang="en-US" dirty="0" smtClean="0"/>
              <a:t>Environmental effectiveness limited by low </a:t>
            </a:r>
            <a:r>
              <a:rPr lang="en-US" dirty="0" smtClean="0"/>
              <a:t>average carbon price of $1.80/tonne (12% intensity target x $15/tonne) </a:t>
            </a:r>
            <a:endParaRPr lang="en-US" dirty="0" smtClean="0"/>
          </a:p>
          <a:p>
            <a:pPr>
              <a:spcBef>
                <a:spcPts val="1400"/>
              </a:spcBef>
            </a:pPr>
            <a:r>
              <a:rPr lang="en-US" dirty="0" smtClean="0"/>
              <a:t>Integrity of offset system has raised concerns, and companies have unlimited access to it </a:t>
            </a:r>
            <a:endParaRPr lang="en-US" dirty="0" smtClean="0"/>
          </a:p>
          <a:p>
            <a:pPr>
              <a:spcBef>
                <a:spcPts val="1400"/>
              </a:spcBef>
            </a:pPr>
            <a:endParaRPr lang="en-US" dirty="0" smtClean="0"/>
          </a:p>
        </p:txBody>
      </p:sp>
      <p:sp>
        <p:nvSpPr>
          <p:cNvPr id="4" name="Slide Number Placeholder 3"/>
          <p:cNvSpPr>
            <a:spLocks noGrp="1"/>
          </p:cNvSpPr>
          <p:nvPr>
            <p:ph type="sldNum" sz="quarter" idx="10"/>
          </p:nvPr>
        </p:nvSpPr>
        <p:spPr>
          <a:xfrm flipH="1">
            <a:off x="176601" y="6231040"/>
            <a:ext cx="436192" cy="365125"/>
          </a:xfrm>
        </p:spPr>
        <p:txBody>
          <a:bodyPr/>
          <a:lstStyle/>
          <a:p>
            <a:fld id="{098FFB1A-A1A6-274A-B2C3-55D57EF79D09}" type="slidenum">
              <a:rPr lang="en-US" smtClean="0"/>
              <a:pPr/>
              <a:t>25</a:t>
            </a:fld>
            <a:endParaRPr lang="en-US" dirty="0"/>
          </a:p>
        </p:txBody>
      </p:sp>
      <p:sp>
        <p:nvSpPr>
          <p:cNvPr id="30722" name="Rectangle 3"/>
          <p:cNvSpPr>
            <a:spLocks noChangeArrowheads="1"/>
          </p:cNvSpPr>
          <p:nvPr/>
        </p:nvSpPr>
        <p:spPr bwMode="auto">
          <a:xfrm>
            <a:off x="7283450" y="939903"/>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038453"/>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Tree>
    <p:extLst>
      <p:ext uri="{BB962C8B-B14F-4D97-AF65-F5344CB8AC3E}">
        <p14:creationId xmlns:p14="http://schemas.microsoft.com/office/powerpoint/2010/main" val="7737200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smtClean="0"/>
              <a:t>Alberta’s Technology Fund</a:t>
            </a:r>
            <a:endParaRPr lang="en-US" dirty="0"/>
          </a:p>
        </p:txBody>
      </p:sp>
      <p:sp>
        <p:nvSpPr>
          <p:cNvPr id="30726" name="Rectangle 7"/>
          <p:cNvSpPr>
            <a:spLocks noGrp="1" noRot="1" noChangeArrowheads="1"/>
          </p:cNvSpPr>
          <p:nvPr>
            <p:ph idx="1"/>
          </p:nvPr>
        </p:nvSpPr>
        <p:spPr/>
        <p:txBody>
          <a:bodyPr>
            <a:normAutofit fontScale="92500" lnSpcReduction="20000"/>
          </a:bodyPr>
          <a:lstStyle/>
          <a:p>
            <a:r>
              <a:rPr lang="en-US" dirty="0" smtClean="0"/>
              <a:t>Companies are allowed to meet 100% of their target through the technology fund</a:t>
            </a:r>
          </a:p>
          <a:p>
            <a:r>
              <a:rPr lang="en-US" dirty="0" smtClean="0"/>
              <a:t>The fund contribution rate of $15 / </a:t>
            </a:r>
            <a:r>
              <a:rPr lang="en-US" dirty="0" err="1" smtClean="0"/>
              <a:t>tonne</a:t>
            </a:r>
            <a:r>
              <a:rPr lang="en-US" dirty="0" smtClean="0"/>
              <a:t> acts as the ‘ceiling price’ for the system (i.e. firms are unlikely to invest in reductions above this price)</a:t>
            </a:r>
          </a:p>
          <a:p>
            <a:r>
              <a:rPr lang="en-US" dirty="0" smtClean="0"/>
              <a:t>Reductions happen well into the future</a:t>
            </a:r>
          </a:p>
          <a:p>
            <a:r>
              <a:rPr lang="en-US" dirty="0" smtClean="0"/>
              <a:t>Investments typically cost much more than $15/ </a:t>
            </a:r>
            <a:r>
              <a:rPr lang="en-US" dirty="0" err="1" smtClean="0"/>
              <a:t>tonne</a:t>
            </a:r>
            <a:r>
              <a:rPr lang="en-US" dirty="0" smtClean="0"/>
              <a:t>, so it doesn’t usually result in one </a:t>
            </a:r>
            <a:r>
              <a:rPr lang="en-US" dirty="0" err="1" smtClean="0"/>
              <a:t>tonne</a:t>
            </a:r>
            <a:r>
              <a:rPr lang="en-US" dirty="0" smtClean="0"/>
              <a:t> of reductions per credit purchased</a:t>
            </a:r>
          </a:p>
          <a:p>
            <a:pPr lvl="2"/>
            <a:endParaRPr lang="en-US" dirty="0" smtClean="0"/>
          </a:p>
          <a:p>
            <a:pPr lvl="1"/>
            <a:endParaRPr lang="en-US" dirty="0" smtClean="0"/>
          </a:p>
        </p:txBody>
      </p:sp>
      <p:sp>
        <p:nvSpPr>
          <p:cNvPr id="2" name="Slide Number Placeholder 1"/>
          <p:cNvSpPr>
            <a:spLocks noGrp="1"/>
          </p:cNvSpPr>
          <p:nvPr>
            <p:ph type="sldNum" sz="quarter" idx="10"/>
          </p:nvPr>
        </p:nvSpPr>
        <p:spPr/>
        <p:txBody>
          <a:bodyPr/>
          <a:lstStyle/>
          <a:p>
            <a:fld id="{098FFB1A-A1A6-274A-B2C3-55D57EF79D09}" type="slidenum">
              <a:rPr lang="en-US" smtClean="0"/>
              <a:pPr/>
              <a:t>26</a:t>
            </a:fld>
            <a:endParaRPr lang="en-US" dirty="0"/>
          </a:p>
        </p:txBody>
      </p:sp>
    </p:spTree>
    <p:extLst>
      <p:ext uri="{BB962C8B-B14F-4D97-AF65-F5344CB8AC3E}">
        <p14:creationId xmlns:p14="http://schemas.microsoft.com/office/powerpoint/2010/main" val="32032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smtClean="0"/>
              <a:t>Setting the Technology Fund Price</a:t>
            </a:r>
            <a:endParaRPr lang="en-US" dirty="0"/>
          </a:p>
        </p:txBody>
      </p:sp>
      <p:sp>
        <p:nvSpPr>
          <p:cNvPr id="30726" name="Rectangle 7"/>
          <p:cNvSpPr>
            <a:spLocks noGrp="1" noRot="1" noChangeArrowheads="1"/>
          </p:cNvSpPr>
          <p:nvPr>
            <p:ph idx="1"/>
          </p:nvPr>
        </p:nvSpPr>
        <p:spPr/>
        <p:txBody>
          <a:bodyPr>
            <a:normAutofit fontScale="85000" lnSpcReduction="10000"/>
          </a:bodyPr>
          <a:lstStyle/>
          <a:p>
            <a:pPr marL="0" indent="0">
              <a:buNone/>
            </a:pPr>
            <a:r>
              <a:rPr lang="en-US" dirty="0" smtClean="0"/>
              <a:t>If Ottawa’s regulations include a technology fund, the contribution rate should send a price signal that is designed to be </a:t>
            </a:r>
            <a:r>
              <a:rPr lang="en-US" b="1" dirty="0" smtClean="0"/>
              <a:t>strong enough to get Canada on track for its 2020 target</a:t>
            </a:r>
          </a:p>
          <a:p>
            <a:r>
              <a:rPr lang="en-US" dirty="0" smtClean="0"/>
              <a:t>Economic analysis shows we need a carbon price of over $100/tonne to do that (Pembina and David Suzuki Foundation </a:t>
            </a:r>
            <a:r>
              <a:rPr lang="en-US" dirty="0" smtClean="0"/>
              <a:t>2009)</a:t>
            </a:r>
            <a:endParaRPr lang="en-US" dirty="0" smtClean="0"/>
          </a:p>
          <a:p>
            <a:r>
              <a:rPr lang="en-US" dirty="0" smtClean="0"/>
              <a:t>So in a federal technology fund, the price should reach </a:t>
            </a:r>
            <a:r>
              <a:rPr lang="en-US" b="1" dirty="0" smtClean="0"/>
              <a:t>at least $100 a </a:t>
            </a:r>
            <a:r>
              <a:rPr lang="en-US" b="1" dirty="0" err="1" smtClean="0"/>
              <a:t>tonne</a:t>
            </a:r>
            <a:r>
              <a:rPr lang="en-US" b="1" dirty="0" smtClean="0"/>
              <a:t> by 2020. $150 a tonne would give a better chance of achieving the </a:t>
            </a:r>
            <a:r>
              <a:rPr lang="en-US" b="1" dirty="0" smtClean="0"/>
              <a:t>target </a:t>
            </a:r>
            <a:r>
              <a:rPr lang="en-US" dirty="0" smtClean="0"/>
              <a:t>(NRTEE 2012)</a:t>
            </a:r>
            <a:endParaRPr lang="en-US" dirty="0" smtClean="0"/>
          </a:p>
          <a:p>
            <a:pPr lvl="1"/>
            <a:endParaRPr lang="en-US" dirty="0" smtClean="0"/>
          </a:p>
        </p:txBody>
      </p:sp>
      <p:sp>
        <p:nvSpPr>
          <p:cNvPr id="2" name="Slide Number Placeholder 1"/>
          <p:cNvSpPr>
            <a:spLocks noGrp="1"/>
          </p:cNvSpPr>
          <p:nvPr>
            <p:ph type="sldNum" sz="quarter" idx="10"/>
          </p:nvPr>
        </p:nvSpPr>
        <p:spPr/>
        <p:txBody>
          <a:bodyPr/>
          <a:lstStyle/>
          <a:p>
            <a:fld id="{098FFB1A-A1A6-274A-B2C3-55D57EF79D09}" type="slidenum">
              <a:rPr lang="en-US" smtClean="0"/>
              <a:pPr/>
              <a:t>27</a:t>
            </a:fld>
            <a:endParaRPr lang="en-US" dirty="0"/>
          </a:p>
        </p:txBody>
      </p:sp>
    </p:spTree>
    <p:extLst>
      <p:ext uri="{BB962C8B-B14F-4D97-AF65-F5344CB8AC3E}">
        <p14:creationId xmlns:p14="http://schemas.microsoft.com/office/powerpoint/2010/main" val="117107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0" y="359136"/>
            <a:ext cx="8354806" cy="1091350"/>
          </a:xfrm>
        </p:spPr>
        <p:txBody>
          <a:bodyPr/>
          <a:lstStyle/>
          <a:p>
            <a:r>
              <a:rPr lang="en-US" dirty="0" smtClean="0"/>
              <a:t>Putting our Recommendations in Context: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3364868"/>
              </p:ext>
            </p:extLst>
          </p:nvPr>
        </p:nvGraphicFramePr>
        <p:xfrm>
          <a:off x="381759" y="2693813"/>
          <a:ext cx="8229600" cy="3417038"/>
        </p:xfrm>
        <a:graphic>
          <a:graphicData uri="http://schemas.openxmlformats.org/drawingml/2006/table">
            <a:tbl>
              <a:tblPr firstRow="1" bandRow="1">
                <a:tableStyleId>{5C22544A-7EE6-4342-B048-85BDC9FD1C3A}</a:tableStyleId>
              </a:tblPr>
              <a:tblGrid>
                <a:gridCol w="2145590"/>
                <a:gridCol w="1969210"/>
                <a:gridCol w="2057400"/>
                <a:gridCol w="2057400"/>
              </a:tblGrid>
              <a:tr h="961461">
                <a:tc>
                  <a:txBody>
                    <a:bodyPr/>
                    <a:lstStyle/>
                    <a:p>
                      <a:endParaRPr lang="en-US" sz="1600" dirty="0">
                        <a:latin typeface="Arial"/>
                        <a:cs typeface="Arial"/>
                      </a:endParaRPr>
                    </a:p>
                  </a:txBody>
                  <a:tcPr/>
                </a:tc>
                <a:tc>
                  <a:txBody>
                    <a:bodyPr/>
                    <a:lstStyle/>
                    <a:p>
                      <a:pPr algn="ctr"/>
                      <a:r>
                        <a:rPr lang="en-US" sz="1600" dirty="0" smtClean="0">
                          <a:latin typeface="Arial"/>
                          <a:cs typeface="Arial"/>
                        </a:rPr>
                        <a:t>Marginal price signal (cost per </a:t>
                      </a:r>
                      <a:r>
                        <a:rPr lang="en-US" sz="1600" dirty="0" err="1" smtClean="0">
                          <a:latin typeface="Arial"/>
                          <a:cs typeface="Arial"/>
                        </a:rPr>
                        <a:t>tonne</a:t>
                      </a:r>
                      <a:r>
                        <a:rPr lang="en-US" sz="1600" dirty="0" smtClean="0">
                          <a:latin typeface="Arial"/>
                          <a:cs typeface="Arial"/>
                        </a:rPr>
                        <a:t>)</a:t>
                      </a:r>
                      <a:endParaRPr lang="en-US" sz="1600" dirty="0">
                        <a:latin typeface="Arial"/>
                        <a:cs typeface="Arial"/>
                      </a:endParaRPr>
                    </a:p>
                  </a:txBody>
                  <a:tcPr/>
                </a:tc>
                <a:tc>
                  <a:txBody>
                    <a:bodyPr/>
                    <a:lstStyle/>
                    <a:p>
                      <a:pPr algn="ctr"/>
                      <a:r>
                        <a:rPr lang="en-US" sz="1600" dirty="0" smtClean="0">
                          <a:latin typeface="Arial"/>
                          <a:cs typeface="Arial"/>
                        </a:rPr>
                        <a:t>Maximum</a:t>
                      </a:r>
                      <a:r>
                        <a:rPr lang="en-US" sz="1600" baseline="0" dirty="0" smtClean="0">
                          <a:latin typeface="Arial"/>
                          <a:cs typeface="Arial"/>
                        </a:rPr>
                        <a:t> c</a:t>
                      </a:r>
                      <a:r>
                        <a:rPr lang="en-US" sz="1600" dirty="0" smtClean="0">
                          <a:latin typeface="Arial"/>
                          <a:cs typeface="Arial"/>
                        </a:rPr>
                        <a:t>ompliance </a:t>
                      </a:r>
                      <a:r>
                        <a:rPr lang="en-US" sz="1600" dirty="0" smtClean="0">
                          <a:latin typeface="Arial"/>
                          <a:cs typeface="Arial"/>
                        </a:rPr>
                        <a:t>cost per barrel produced</a:t>
                      </a:r>
                      <a:endParaRPr lang="en-US" sz="1600" dirty="0">
                        <a:latin typeface="Arial"/>
                        <a:cs typeface="Arial"/>
                      </a:endParaRPr>
                    </a:p>
                  </a:txBody>
                  <a:tcPr/>
                </a:tc>
                <a:tc>
                  <a:txBody>
                    <a:bodyPr/>
                    <a:lstStyle/>
                    <a:p>
                      <a:pPr algn="ctr"/>
                      <a:r>
                        <a:rPr lang="en-US" sz="1600" dirty="0" smtClean="0">
                          <a:latin typeface="Arial"/>
                          <a:cs typeface="Arial"/>
                        </a:rPr>
                        <a:t>Effective average cost per barrel</a:t>
                      </a:r>
                      <a:endParaRPr lang="en-US" sz="1600" dirty="0">
                        <a:latin typeface="Arial"/>
                        <a:cs typeface="Arial"/>
                      </a:endParaRPr>
                    </a:p>
                  </a:txBody>
                  <a:tcPr/>
                </a:tc>
              </a:tr>
              <a:tr h="427316">
                <a:tc>
                  <a:txBody>
                    <a:bodyPr/>
                    <a:lstStyle/>
                    <a:p>
                      <a:r>
                        <a:rPr lang="en-US" dirty="0" smtClean="0">
                          <a:latin typeface="Arial"/>
                          <a:cs typeface="Arial"/>
                        </a:rPr>
                        <a:t>Alberta SGER</a:t>
                      </a:r>
                      <a:endParaRPr lang="en-US" dirty="0">
                        <a:latin typeface="Arial"/>
                        <a:cs typeface="Arial"/>
                      </a:endParaRPr>
                    </a:p>
                  </a:txBody>
                  <a:tcPr>
                    <a:solidFill>
                      <a:schemeClr val="bg1"/>
                    </a:solidFill>
                  </a:tcPr>
                </a:tc>
                <a:tc>
                  <a:txBody>
                    <a:bodyPr/>
                    <a:lstStyle/>
                    <a:p>
                      <a:pPr algn="ctr"/>
                      <a:r>
                        <a:rPr lang="en-US" dirty="0" smtClean="0">
                          <a:latin typeface="Arial"/>
                          <a:cs typeface="Arial"/>
                        </a:rPr>
                        <a:t>$15</a:t>
                      </a:r>
                    </a:p>
                  </a:txBody>
                  <a:tcPr>
                    <a:solidFill>
                      <a:schemeClr val="bg1"/>
                    </a:solidFill>
                  </a:tcPr>
                </a:tc>
                <a:tc>
                  <a:txBody>
                    <a:bodyPr/>
                    <a:lstStyle/>
                    <a:p>
                      <a:pPr algn="ctr"/>
                      <a:r>
                        <a:rPr lang="en-US" dirty="0" smtClean="0">
                          <a:latin typeface="Arial"/>
                          <a:cs typeface="Arial"/>
                        </a:rPr>
                        <a:t>$0.16</a:t>
                      </a:r>
                      <a:endParaRPr lang="en-US" dirty="0">
                        <a:latin typeface="Arial"/>
                        <a:cs typeface="Arial"/>
                      </a:endParaRPr>
                    </a:p>
                  </a:txBody>
                  <a:tcPr>
                    <a:solidFill>
                      <a:schemeClr val="bg1"/>
                    </a:solidFill>
                  </a:tcPr>
                </a:tc>
                <a:tc>
                  <a:txBody>
                    <a:bodyPr/>
                    <a:lstStyle/>
                    <a:p>
                      <a:pPr algn="ctr"/>
                      <a:r>
                        <a:rPr lang="en-US" dirty="0" smtClean="0">
                          <a:latin typeface="Arial"/>
                          <a:cs typeface="Arial"/>
                        </a:rPr>
                        <a:t>$0.08</a:t>
                      </a:r>
                      <a:endParaRPr lang="en-US" dirty="0">
                        <a:latin typeface="Arial"/>
                        <a:cs typeface="Arial"/>
                      </a:endParaRPr>
                    </a:p>
                  </a:txBody>
                  <a:tcPr>
                    <a:solidFill>
                      <a:schemeClr val="bg1"/>
                    </a:solidFill>
                  </a:tcPr>
                </a:tc>
              </a:tr>
              <a:tr h="427316">
                <a:tc>
                  <a:txBody>
                    <a:bodyPr/>
                    <a:lstStyle/>
                    <a:p>
                      <a:r>
                        <a:rPr lang="en-US" dirty="0" smtClean="0">
                          <a:latin typeface="Arial"/>
                          <a:cs typeface="Arial"/>
                        </a:rPr>
                        <a:t>B.C. carbon tax</a:t>
                      </a:r>
                      <a:endParaRPr lang="en-US" dirty="0">
                        <a:latin typeface="Arial"/>
                        <a:cs typeface="Arial"/>
                      </a:endParaRPr>
                    </a:p>
                  </a:txBody>
                  <a:tcPr>
                    <a:solidFill>
                      <a:schemeClr val="bg1"/>
                    </a:solidFill>
                  </a:tcPr>
                </a:tc>
                <a:tc>
                  <a:txBody>
                    <a:bodyPr/>
                    <a:lstStyle/>
                    <a:p>
                      <a:pPr algn="ctr"/>
                      <a:r>
                        <a:rPr lang="en-US" dirty="0" smtClean="0">
                          <a:latin typeface="Arial"/>
                          <a:cs typeface="Arial"/>
                        </a:rPr>
                        <a:t>$30</a:t>
                      </a:r>
                      <a:endParaRPr lang="en-US" dirty="0">
                        <a:latin typeface="Arial"/>
                        <a:cs typeface="Arial"/>
                      </a:endParaRPr>
                    </a:p>
                  </a:txBody>
                  <a:tcPr>
                    <a:solidFill>
                      <a:schemeClr val="bg1"/>
                    </a:solidFill>
                  </a:tcPr>
                </a:tc>
                <a:tc>
                  <a:txBody>
                    <a:bodyPr/>
                    <a:lstStyle/>
                    <a:p>
                      <a:pPr algn="ctr"/>
                      <a:r>
                        <a:rPr lang="en-US" dirty="0" smtClean="0">
                          <a:latin typeface="Arial"/>
                          <a:cs typeface="Arial"/>
                        </a:rPr>
                        <a:t>$2.73</a:t>
                      </a:r>
                      <a:endParaRPr lang="en-US" dirty="0">
                        <a:latin typeface="Arial"/>
                        <a:cs typeface="Arial"/>
                      </a:endParaRPr>
                    </a:p>
                  </a:txBody>
                  <a:tcPr>
                    <a:solidFill>
                      <a:schemeClr val="bg1"/>
                    </a:solidFill>
                  </a:tcPr>
                </a:tc>
                <a:tc>
                  <a:txBody>
                    <a:bodyPr/>
                    <a:lstStyle/>
                    <a:p>
                      <a:pPr algn="ctr"/>
                      <a:r>
                        <a:rPr lang="en-US" dirty="0" smtClean="0">
                          <a:latin typeface="Arial"/>
                          <a:cs typeface="Arial"/>
                        </a:rPr>
                        <a:t>$1.37</a:t>
                      </a:r>
                      <a:endParaRPr lang="en-US" dirty="0">
                        <a:latin typeface="Arial"/>
                        <a:cs typeface="Arial"/>
                      </a:endParaRPr>
                    </a:p>
                  </a:txBody>
                  <a:tcPr>
                    <a:solidFill>
                      <a:schemeClr val="bg1"/>
                    </a:solidFill>
                  </a:tcPr>
                </a:tc>
              </a:tr>
              <a:tr h="427316">
                <a:tc>
                  <a:txBody>
                    <a:bodyPr/>
                    <a:lstStyle/>
                    <a:p>
                      <a:r>
                        <a:rPr lang="en-US" dirty="0" smtClean="0">
                          <a:latin typeface="Arial"/>
                          <a:cs typeface="Arial"/>
                        </a:rPr>
                        <a:t>Norway</a:t>
                      </a:r>
                      <a:r>
                        <a:rPr lang="en-US" baseline="0" dirty="0" smtClean="0">
                          <a:latin typeface="Arial"/>
                          <a:cs typeface="Arial"/>
                        </a:rPr>
                        <a:t> carbon tax</a:t>
                      </a:r>
                      <a:endParaRPr lang="en-US" dirty="0">
                        <a:latin typeface="Arial"/>
                        <a:cs typeface="Arial"/>
                      </a:endParaRPr>
                    </a:p>
                  </a:txBody>
                  <a:tcPr>
                    <a:solidFill>
                      <a:schemeClr val="bg1"/>
                    </a:solidFill>
                  </a:tcPr>
                </a:tc>
                <a:tc>
                  <a:txBody>
                    <a:bodyPr/>
                    <a:lstStyle/>
                    <a:p>
                      <a:pPr algn="ctr"/>
                      <a:r>
                        <a:rPr lang="en-US" dirty="0" smtClean="0">
                          <a:latin typeface="Arial"/>
                          <a:cs typeface="Arial"/>
                        </a:rPr>
                        <a:t>$71</a:t>
                      </a:r>
                      <a:endParaRPr lang="en-US" dirty="0">
                        <a:latin typeface="Arial"/>
                        <a:cs typeface="Arial"/>
                      </a:endParaRPr>
                    </a:p>
                  </a:txBody>
                  <a:tcPr>
                    <a:solidFill>
                      <a:schemeClr val="bg1"/>
                    </a:solidFill>
                  </a:tcPr>
                </a:tc>
                <a:tc>
                  <a:txBody>
                    <a:bodyPr/>
                    <a:lstStyle/>
                    <a:p>
                      <a:pPr algn="ctr"/>
                      <a:r>
                        <a:rPr lang="en-US" dirty="0" smtClean="0">
                          <a:latin typeface="Arial"/>
                          <a:cs typeface="Arial"/>
                        </a:rPr>
                        <a:t>$6.46</a:t>
                      </a:r>
                      <a:endParaRPr lang="en-US" dirty="0">
                        <a:latin typeface="Arial"/>
                        <a:cs typeface="Arial"/>
                      </a:endParaRPr>
                    </a:p>
                  </a:txBody>
                  <a:tcPr>
                    <a:solidFill>
                      <a:schemeClr val="bg1"/>
                    </a:solidFill>
                  </a:tcPr>
                </a:tc>
                <a:tc>
                  <a:txBody>
                    <a:bodyPr/>
                    <a:lstStyle/>
                    <a:p>
                      <a:pPr algn="ctr"/>
                      <a:r>
                        <a:rPr lang="en-US" dirty="0" smtClean="0">
                          <a:latin typeface="Arial"/>
                          <a:cs typeface="Arial"/>
                        </a:rPr>
                        <a:t>$3.23</a:t>
                      </a:r>
                      <a:endParaRPr lang="en-US" dirty="0">
                        <a:latin typeface="Arial"/>
                        <a:cs typeface="Arial"/>
                      </a:endParaRPr>
                    </a:p>
                  </a:txBody>
                  <a:tcPr>
                    <a:solidFill>
                      <a:schemeClr val="bg1"/>
                    </a:solidFill>
                  </a:tcPr>
                </a:tc>
              </a:tr>
              <a:tr h="427316">
                <a:tc rowSpan="2">
                  <a:txBody>
                    <a:bodyPr/>
                    <a:lstStyle/>
                    <a:p>
                      <a:r>
                        <a:rPr lang="en-US" dirty="0" smtClean="0">
                          <a:latin typeface="Arial"/>
                          <a:cs typeface="Arial"/>
                        </a:rPr>
                        <a:t>Recommended approach –</a:t>
                      </a:r>
                      <a:r>
                        <a:rPr lang="en-US" baseline="0" dirty="0" smtClean="0">
                          <a:latin typeface="Arial"/>
                          <a:cs typeface="Arial"/>
                        </a:rPr>
                        <a:t> lower and higher bounds</a:t>
                      </a:r>
                      <a:endParaRPr lang="en-US" dirty="0">
                        <a:latin typeface="Arial"/>
                        <a:cs typeface="Arial"/>
                      </a:endParaRPr>
                    </a:p>
                  </a:txBody>
                  <a:tcPr>
                    <a:solidFill>
                      <a:srgbClr val="86AADD"/>
                    </a:solidFill>
                  </a:tcPr>
                </a:tc>
                <a:tc>
                  <a:txBody>
                    <a:bodyPr/>
                    <a:lstStyle/>
                    <a:p>
                      <a:pPr algn="ctr"/>
                      <a:r>
                        <a:rPr lang="en-US" dirty="0" smtClean="0">
                          <a:latin typeface="Arial"/>
                          <a:cs typeface="Arial"/>
                        </a:rPr>
                        <a:t>$100</a:t>
                      </a:r>
                      <a:endParaRPr lang="en-US" dirty="0">
                        <a:latin typeface="Arial"/>
                        <a:cs typeface="Arial"/>
                      </a:endParaRPr>
                    </a:p>
                  </a:txBody>
                  <a:tcPr>
                    <a:solidFill>
                      <a:schemeClr val="tx2">
                        <a:lumMod val="20000"/>
                        <a:lumOff val="80000"/>
                      </a:schemeClr>
                    </a:solidFill>
                  </a:tcPr>
                </a:tc>
                <a:tc>
                  <a:txBody>
                    <a:bodyPr/>
                    <a:lstStyle/>
                    <a:p>
                      <a:pPr algn="ctr"/>
                      <a:r>
                        <a:rPr lang="en-US" dirty="0" smtClean="0">
                          <a:latin typeface="Arial"/>
                          <a:cs typeface="Arial"/>
                        </a:rPr>
                        <a:t>$3.82</a:t>
                      </a:r>
                      <a:endParaRPr lang="en-US" dirty="0">
                        <a:latin typeface="Arial"/>
                        <a:cs typeface="Arial"/>
                      </a:endParaRPr>
                    </a:p>
                  </a:txBody>
                  <a:tcPr>
                    <a:solidFill>
                      <a:schemeClr val="tx2">
                        <a:lumMod val="20000"/>
                        <a:lumOff val="80000"/>
                      </a:schemeClr>
                    </a:solidFill>
                  </a:tcPr>
                </a:tc>
                <a:tc>
                  <a:txBody>
                    <a:bodyPr/>
                    <a:lstStyle/>
                    <a:p>
                      <a:pPr algn="ctr"/>
                      <a:r>
                        <a:rPr lang="en-US" dirty="0" smtClean="0">
                          <a:latin typeface="Arial"/>
                          <a:cs typeface="Arial"/>
                        </a:rPr>
                        <a:t>$1.91</a:t>
                      </a:r>
                      <a:endParaRPr lang="en-US" dirty="0">
                        <a:latin typeface="Arial"/>
                        <a:cs typeface="Arial"/>
                      </a:endParaRPr>
                    </a:p>
                  </a:txBody>
                  <a:tcPr>
                    <a:solidFill>
                      <a:schemeClr val="tx2">
                        <a:lumMod val="20000"/>
                        <a:lumOff val="80000"/>
                      </a:schemeClr>
                    </a:solidFill>
                  </a:tcPr>
                </a:tc>
              </a:tr>
              <a:tr h="640974">
                <a:tc vMerge="1">
                  <a:txBody>
                    <a:bodyPr/>
                    <a:lstStyle/>
                    <a:p>
                      <a:endParaRPr lang="en-US" dirty="0"/>
                    </a:p>
                  </a:txBody>
                  <a:tcPr/>
                </a:tc>
                <a:tc>
                  <a:txBody>
                    <a:bodyPr/>
                    <a:lstStyle/>
                    <a:p>
                      <a:pPr algn="ctr"/>
                      <a:r>
                        <a:rPr lang="en-US" dirty="0" smtClean="0">
                          <a:latin typeface="Arial"/>
                          <a:cs typeface="Arial"/>
                        </a:rPr>
                        <a:t>$150</a:t>
                      </a:r>
                      <a:endParaRPr lang="en-US" dirty="0">
                        <a:latin typeface="Arial"/>
                        <a:cs typeface="Arial"/>
                      </a:endParaRPr>
                    </a:p>
                  </a:txBody>
                  <a:tcPr>
                    <a:solidFill>
                      <a:schemeClr val="tx2">
                        <a:lumMod val="40000"/>
                        <a:lumOff val="60000"/>
                      </a:schemeClr>
                    </a:solidFill>
                  </a:tcPr>
                </a:tc>
                <a:tc>
                  <a:txBody>
                    <a:bodyPr/>
                    <a:lstStyle/>
                    <a:p>
                      <a:pPr algn="ctr"/>
                      <a:r>
                        <a:rPr lang="en-US" dirty="0" smtClean="0">
                          <a:latin typeface="Arial"/>
                          <a:cs typeface="Arial"/>
                        </a:rPr>
                        <a:t>$5.73</a:t>
                      </a:r>
                      <a:endParaRPr lang="en-US" dirty="0">
                        <a:latin typeface="Arial"/>
                        <a:cs typeface="Arial"/>
                      </a:endParaRPr>
                    </a:p>
                  </a:txBody>
                  <a:tcPr>
                    <a:solidFill>
                      <a:schemeClr val="tx2">
                        <a:lumMod val="40000"/>
                        <a:lumOff val="60000"/>
                      </a:schemeClr>
                    </a:solidFill>
                  </a:tcPr>
                </a:tc>
                <a:tc>
                  <a:txBody>
                    <a:bodyPr/>
                    <a:lstStyle/>
                    <a:p>
                      <a:pPr algn="ctr"/>
                      <a:r>
                        <a:rPr lang="en-US" dirty="0" smtClean="0">
                          <a:latin typeface="Arial"/>
                          <a:cs typeface="Arial"/>
                        </a:rPr>
                        <a:t>$2.87</a:t>
                      </a:r>
                      <a:endParaRPr lang="en-US" dirty="0">
                        <a:latin typeface="Arial"/>
                        <a:cs typeface="Arial"/>
                      </a:endParaRPr>
                    </a:p>
                  </a:txBody>
                  <a:tcPr>
                    <a:solidFill>
                      <a:schemeClr val="tx2">
                        <a:lumMod val="40000"/>
                        <a:lumOff val="60000"/>
                      </a:schemeClr>
                    </a:solidFill>
                  </a:tcPr>
                </a:tc>
              </a:tr>
            </a:tbl>
          </a:graphicData>
        </a:graphic>
      </p:graphicFrame>
      <p:sp>
        <p:nvSpPr>
          <p:cNvPr id="4" name="Slide Number Placeholder 3"/>
          <p:cNvSpPr>
            <a:spLocks noGrp="1"/>
          </p:cNvSpPr>
          <p:nvPr>
            <p:ph type="sldNum" sz="quarter" idx="10"/>
          </p:nvPr>
        </p:nvSpPr>
        <p:spPr/>
        <p:txBody>
          <a:bodyPr/>
          <a:lstStyle/>
          <a:p>
            <a:fld id="{098FFB1A-A1A6-274A-B2C3-55D57EF79D09}" type="slidenum">
              <a:rPr lang="en-US" smtClean="0"/>
              <a:pPr/>
              <a:t>28</a:t>
            </a:fld>
            <a:endParaRPr lang="en-US" dirty="0"/>
          </a:p>
        </p:txBody>
      </p:sp>
      <p:sp>
        <p:nvSpPr>
          <p:cNvPr id="8" name="TextBox 7"/>
          <p:cNvSpPr txBox="1"/>
          <p:nvPr/>
        </p:nvSpPr>
        <p:spPr>
          <a:xfrm>
            <a:off x="497330" y="1552150"/>
            <a:ext cx="8114029" cy="897937"/>
          </a:xfrm>
          <a:prstGeom prst="rect">
            <a:avLst/>
          </a:prstGeom>
          <a:noFill/>
        </p:spPr>
        <p:txBody>
          <a:bodyPr wrap="square" rtlCol="0">
            <a:normAutofit/>
          </a:bodyPr>
          <a:lstStyle/>
          <a:p>
            <a:r>
              <a:rPr lang="en-US" sz="2400" dirty="0">
                <a:solidFill>
                  <a:srgbClr val="1B3861"/>
                </a:solidFill>
                <a:latin typeface="Arial"/>
                <a:cs typeface="Arial"/>
              </a:rPr>
              <a:t>Costs to a typical in situ </a:t>
            </a:r>
            <a:r>
              <a:rPr lang="en-US" sz="2400" dirty="0" err="1">
                <a:solidFill>
                  <a:srgbClr val="1B3861"/>
                </a:solidFill>
                <a:latin typeface="Arial"/>
                <a:cs typeface="Arial"/>
              </a:rPr>
              <a:t>oilsands</a:t>
            </a:r>
            <a:r>
              <a:rPr lang="en-US" sz="2400" dirty="0">
                <a:solidFill>
                  <a:srgbClr val="1B3861"/>
                </a:solidFill>
                <a:latin typeface="Arial"/>
                <a:cs typeface="Arial"/>
              </a:rPr>
              <a:t> facility under various GHG policy options </a:t>
            </a:r>
          </a:p>
        </p:txBody>
      </p:sp>
    </p:spTree>
    <p:extLst>
      <p:ext uri="{BB962C8B-B14F-4D97-AF65-F5344CB8AC3E}">
        <p14:creationId xmlns:p14="http://schemas.microsoft.com/office/powerpoint/2010/main" val="19122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 other words</a:t>
            </a:r>
            <a:endParaRPr lang="en-US" dirty="0"/>
          </a:p>
        </p:txBody>
      </p:sp>
      <p:sp>
        <p:nvSpPr>
          <p:cNvPr id="3" name="Content Placeholder 2"/>
          <p:cNvSpPr>
            <a:spLocks noGrp="1"/>
          </p:cNvSpPr>
          <p:nvPr>
            <p:ph idx="1"/>
          </p:nvPr>
        </p:nvSpPr>
        <p:spPr/>
        <p:txBody>
          <a:bodyPr/>
          <a:lstStyle/>
          <a:p>
            <a:r>
              <a:rPr lang="en-US" dirty="0" smtClean="0"/>
              <a:t>Our recommended approach would add about $3 per barrel to </a:t>
            </a:r>
            <a:r>
              <a:rPr lang="en-US" dirty="0" err="1" smtClean="0"/>
              <a:t>oilsands</a:t>
            </a:r>
            <a:r>
              <a:rPr lang="en-US" dirty="0" smtClean="0"/>
              <a:t> production costs</a:t>
            </a:r>
          </a:p>
          <a:p>
            <a:pPr lvl="1"/>
            <a:r>
              <a:rPr lang="en-US" dirty="0" smtClean="0"/>
              <a:t>A barrels of </a:t>
            </a:r>
            <a:r>
              <a:rPr lang="en-US" dirty="0" err="1" smtClean="0"/>
              <a:t>oilsands</a:t>
            </a:r>
            <a:r>
              <a:rPr lang="en-US" dirty="0" smtClean="0"/>
              <a:t> regularly sells for over $70</a:t>
            </a:r>
          </a:p>
          <a:p>
            <a:r>
              <a:rPr lang="en-US" dirty="0" smtClean="0"/>
              <a:t>Additional cost is more than B.C.’s carbon tax but less than Norway’s carbon tax</a:t>
            </a:r>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29</a:t>
            </a:fld>
            <a:endParaRPr lang="en-US" dirty="0"/>
          </a:p>
        </p:txBody>
      </p:sp>
    </p:spTree>
    <p:extLst>
      <p:ext uri="{BB962C8B-B14F-4D97-AF65-F5344CB8AC3E}">
        <p14:creationId xmlns:p14="http://schemas.microsoft.com/office/powerpoint/2010/main" val="330252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38406" cy="6858000"/>
          </a:xfrm>
          <a:prstGeom prst="rect">
            <a:avLst/>
          </a:prstGeom>
        </p:spPr>
      </p:pic>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
        <p:nvSpPr>
          <p:cNvPr id="30725" name="Rectangle 6"/>
          <p:cNvSpPr>
            <a:spLocks noGrp="1" noRot="1" noChangeArrowheads="1"/>
          </p:cNvSpPr>
          <p:nvPr>
            <p:ph type="title"/>
          </p:nvPr>
        </p:nvSpPr>
        <p:spPr>
          <a:xfrm>
            <a:off x="239889" y="612043"/>
            <a:ext cx="8446911" cy="2157236"/>
          </a:xfrm>
        </p:spPr>
        <p:txBody>
          <a:bodyPr>
            <a:normAutofit/>
          </a:bodyPr>
          <a:lstStyle/>
          <a:p>
            <a:r>
              <a:rPr lang="en-US" sz="5400" dirty="0" smtClean="0">
                <a:solidFill>
                  <a:schemeClr val="tx1"/>
                </a:solidFill>
              </a:rPr>
              <a:t>Context</a:t>
            </a:r>
            <a:endParaRPr lang="en-US" sz="5400" dirty="0">
              <a:solidFill>
                <a:schemeClr val="tx1"/>
              </a:solidFill>
            </a:endParaRPr>
          </a:p>
        </p:txBody>
      </p:sp>
      <p:sp>
        <p:nvSpPr>
          <p:cNvPr id="2" name="Slide Number Placeholder 1"/>
          <p:cNvSpPr>
            <a:spLocks noGrp="1"/>
          </p:cNvSpPr>
          <p:nvPr>
            <p:ph type="sldNum" sz="quarter" idx="10"/>
          </p:nvPr>
        </p:nvSpPr>
        <p:spPr>
          <a:xfrm flipH="1">
            <a:off x="176601" y="6356350"/>
            <a:ext cx="436192" cy="365125"/>
          </a:xfrm>
          <a:prstGeom prst="rect">
            <a:avLst/>
          </a:prstGeom>
        </p:spPr>
        <p:txBody>
          <a:bodyPr/>
          <a:lstStyle/>
          <a:p>
            <a:fld id="{098FFB1A-A1A6-274A-B2C3-55D57EF79D09}" type="slidenum">
              <a:rPr lang="en-US" smtClean="0"/>
              <a:pPr/>
              <a:t>3</a:t>
            </a:fld>
            <a:endParaRPr lang="en-US" dirty="0"/>
          </a:p>
        </p:txBody>
      </p:sp>
    </p:spTree>
    <p:extLst>
      <p:ext uri="{BB962C8B-B14F-4D97-AF65-F5344CB8AC3E}">
        <p14:creationId xmlns:p14="http://schemas.microsoft.com/office/powerpoint/2010/main" val="31811394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0" y="51259"/>
            <a:ext cx="7865619" cy="1091350"/>
          </a:xfrm>
        </p:spPr>
        <p:txBody>
          <a:bodyPr/>
          <a:lstStyle/>
          <a:p>
            <a:r>
              <a:rPr lang="en-US" smtClean="0"/>
              <a:t>Alberta’s experience: offsets</a:t>
            </a:r>
            <a:endParaRPr lang="en-US" dirty="0"/>
          </a:p>
        </p:txBody>
      </p:sp>
      <p:sp>
        <p:nvSpPr>
          <p:cNvPr id="3" name="Content Placeholder 2"/>
          <p:cNvSpPr>
            <a:spLocks noGrp="1"/>
          </p:cNvSpPr>
          <p:nvPr>
            <p:ph idx="1"/>
          </p:nvPr>
        </p:nvSpPr>
        <p:spPr>
          <a:xfrm>
            <a:off x="384875" y="1334069"/>
            <a:ext cx="7978075" cy="4925598"/>
          </a:xfrm>
        </p:spPr>
        <p:txBody>
          <a:bodyPr>
            <a:normAutofit fontScale="77500" lnSpcReduction="20000"/>
          </a:bodyPr>
          <a:lstStyle/>
          <a:p>
            <a:r>
              <a:rPr lang="en-US" dirty="0" smtClean="0"/>
              <a:t>Offsets are emission reductions from outside of the regulated sectors</a:t>
            </a:r>
          </a:p>
          <a:p>
            <a:r>
              <a:rPr lang="en-US" dirty="0" smtClean="0"/>
              <a:t>Alberta’s system sets no limit on companies’ access to offset credits (i.e. companies can meet 100% of their target using Alberta-based offset credits)</a:t>
            </a:r>
          </a:p>
          <a:p>
            <a:pPr lvl="1"/>
            <a:r>
              <a:rPr lang="en-US" dirty="0" smtClean="0"/>
              <a:t>Offsets were the most popular way that companies met their SGER targets in 2011, accounting for 46% of total compliance</a:t>
            </a:r>
          </a:p>
          <a:p>
            <a:r>
              <a:rPr lang="en-US" dirty="0" smtClean="0"/>
              <a:t>The integrity of many Alberta offsets is questionable</a:t>
            </a:r>
          </a:p>
          <a:p>
            <a:pPr lvl="1"/>
            <a:r>
              <a:rPr lang="en-US" dirty="0" smtClean="0"/>
              <a:t>Many come from projects started as early as 2002 – well before the SGER system began – or from practices that are already common</a:t>
            </a:r>
          </a:p>
          <a:p>
            <a:pPr lvl="1"/>
            <a:r>
              <a:rPr lang="en-US" dirty="0" smtClean="0"/>
              <a:t>The Auditor-General has raised concerns</a:t>
            </a:r>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30</a:t>
            </a:fld>
            <a:endParaRPr lang="en-US" dirty="0"/>
          </a:p>
        </p:txBody>
      </p:sp>
    </p:spTree>
    <p:extLst>
      <p:ext uri="{BB962C8B-B14F-4D97-AF65-F5344CB8AC3E}">
        <p14:creationId xmlns:p14="http://schemas.microsoft.com/office/powerpoint/2010/main" val="4026481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the Risks of Offsets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Integrity problems with offsets are common</a:t>
            </a:r>
          </a:p>
          <a:p>
            <a:r>
              <a:rPr lang="en-US" dirty="0" smtClean="0"/>
              <a:t>If the federal government allows companies to have access to offsets, the regulations should:</a:t>
            </a:r>
          </a:p>
          <a:p>
            <a:pPr lvl="1"/>
            <a:r>
              <a:rPr lang="en-US" dirty="0" smtClean="0"/>
              <a:t>Limit companies’ access to offsets</a:t>
            </a:r>
          </a:p>
          <a:p>
            <a:pPr lvl="1"/>
            <a:r>
              <a:rPr lang="en-US" dirty="0" smtClean="0"/>
              <a:t>Set a fixed price for offsets, to prevent companies from seeking out low-cost, low-quality credits</a:t>
            </a:r>
          </a:p>
          <a:p>
            <a:pPr lvl="1"/>
            <a:r>
              <a:rPr lang="en-US" dirty="0" smtClean="0"/>
              <a:t>Require “discounting” of offset credits, knowing that some of the credits will not correspond to actual emission reductions</a:t>
            </a:r>
          </a:p>
          <a:p>
            <a:pPr lvl="1"/>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31</a:t>
            </a:fld>
            <a:endParaRPr lang="en-US" dirty="0"/>
          </a:p>
        </p:txBody>
      </p:sp>
    </p:spTree>
    <p:extLst>
      <p:ext uri="{BB962C8B-B14F-4D97-AF65-F5344CB8AC3E}">
        <p14:creationId xmlns:p14="http://schemas.microsoft.com/office/powerpoint/2010/main" val="2483456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0" y="64087"/>
            <a:ext cx="7865619" cy="1091350"/>
          </a:xfrm>
        </p:spPr>
        <p:txBody>
          <a:bodyPr/>
          <a:lstStyle/>
          <a:p>
            <a:r>
              <a:rPr lang="en-US" smtClean="0"/>
              <a:t>Good Regulatory Design</a:t>
            </a:r>
            <a:endParaRPr lang="en-US" dirty="0"/>
          </a:p>
        </p:txBody>
      </p:sp>
      <p:sp>
        <p:nvSpPr>
          <p:cNvPr id="3" name="Content Placeholder 2"/>
          <p:cNvSpPr>
            <a:spLocks noGrp="1"/>
          </p:cNvSpPr>
          <p:nvPr>
            <p:ph idx="1"/>
          </p:nvPr>
        </p:nvSpPr>
        <p:spPr>
          <a:xfrm>
            <a:off x="779463" y="1504039"/>
            <a:ext cx="7583487" cy="4729971"/>
          </a:xfrm>
        </p:spPr>
        <p:txBody>
          <a:bodyPr>
            <a:normAutofit fontScale="92500" lnSpcReduction="20000"/>
          </a:bodyPr>
          <a:lstStyle/>
          <a:p>
            <a:pPr marL="0" indent="0">
              <a:buNone/>
            </a:pPr>
            <a:r>
              <a:rPr lang="en-US" dirty="0" smtClean="0"/>
              <a:t>No matter what architecture the federal government chooses, its oil and gas regulations should:</a:t>
            </a:r>
          </a:p>
          <a:p>
            <a:pPr lvl="0"/>
            <a:r>
              <a:rPr lang="en-US" dirty="0" smtClean="0"/>
              <a:t>apply to the vast majority of accurately measurable emissions from the oil and gas sector, including combustion and non-combustion emissions</a:t>
            </a:r>
          </a:p>
          <a:p>
            <a:pPr lvl="0"/>
            <a:r>
              <a:rPr lang="en-US" dirty="0" smtClean="0"/>
              <a:t>cover both new and existing facilities</a:t>
            </a:r>
          </a:p>
          <a:p>
            <a:pPr lvl="0"/>
            <a:r>
              <a:rPr lang="en-US" dirty="0" smtClean="0"/>
              <a:t>send a clear signal that the stringency of the regulations will increase after 2020</a:t>
            </a:r>
          </a:p>
          <a:p>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32</a:t>
            </a:fld>
            <a:endParaRPr lang="en-US" dirty="0"/>
          </a:p>
        </p:txBody>
      </p:sp>
    </p:spTree>
    <p:extLst>
      <p:ext uri="{BB962C8B-B14F-4D97-AF65-F5344CB8AC3E}">
        <p14:creationId xmlns:p14="http://schemas.microsoft.com/office/powerpoint/2010/main" val="236166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0" y="5876"/>
            <a:ext cx="7865619" cy="1091350"/>
          </a:xfrm>
        </p:spPr>
        <p:txBody>
          <a:bodyPr/>
          <a:lstStyle/>
          <a:p>
            <a:r>
              <a:rPr lang="en-US" dirty="0" smtClean="0"/>
              <a:t>Key Questions to Ask (1)</a:t>
            </a:r>
            <a:endParaRPr lang="en-US" dirty="0"/>
          </a:p>
        </p:txBody>
      </p:sp>
      <p:sp>
        <p:nvSpPr>
          <p:cNvPr id="3" name="Content Placeholder 2"/>
          <p:cNvSpPr>
            <a:spLocks noGrp="1"/>
          </p:cNvSpPr>
          <p:nvPr>
            <p:ph idx="1"/>
          </p:nvPr>
        </p:nvSpPr>
        <p:spPr>
          <a:xfrm>
            <a:off x="779463" y="1231459"/>
            <a:ext cx="7583487" cy="5490016"/>
          </a:xfrm>
        </p:spPr>
        <p:txBody>
          <a:bodyPr>
            <a:normAutofit fontScale="92500" lnSpcReduction="10000"/>
          </a:bodyPr>
          <a:lstStyle/>
          <a:p>
            <a:pPr lvl="0"/>
            <a:r>
              <a:rPr lang="en-US" dirty="0" smtClean="0"/>
              <a:t>Will this proposal get Canada on track to hit its 2020 target? </a:t>
            </a:r>
          </a:p>
          <a:p>
            <a:pPr lvl="1"/>
            <a:r>
              <a:rPr lang="en-US" dirty="0" smtClean="0"/>
              <a:t>If not, how do you plan to close the gap?</a:t>
            </a:r>
          </a:p>
          <a:p>
            <a:pPr lvl="0"/>
            <a:r>
              <a:rPr lang="en-US" dirty="0" smtClean="0"/>
              <a:t>How much will the proposed regulations cost a typical </a:t>
            </a:r>
            <a:r>
              <a:rPr lang="en-US" dirty="0" err="1" smtClean="0"/>
              <a:t>oilsands</a:t>
            </a:r>
            <a:r>
              <a:rPr lang="en-US" dirty="0" smtClean="0"/>
              <a:t> facility in per barrel terms?</a:t>
            </a:r>
          </a:p>
          <a:p>
            <a:pPr lvl="0"/>
            <a:r>
              <a:rPr lang="en-US" dirty="0" smtClean="0"/>
              <a:t>Will the proposed regulations help companies close the gap between the GHG emissions from producing </a:t>
            </a:r>
            <a:r>
              <a:rPr lang="en-US" dirty="0" err="1" smtClean="0"/>
              <a:t>oilsands</a:t>
            </a:r>
            <a:r>
              <a:rPr lang="en-US" dirty="0" smtClean="0"/>
              <a:t> crude and conventional crudes? If so, by how much?</a:t>
            </a:r>
          </a:p>
          <a:p>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33</a:t>
            </a:fld>
            <a:endParaRPr lang="en-US" dirty="0"/>
          </a:p>
        </p:txBody>
      </p:sp>
    </p:spTree>
    <p:extLst>
      <p:ext uri="{BB962C8B-B14F-4D97-AF65-F5344CB8AC3E}">
        <p14:creationId xmlns:p14="http://schemas.microsoft.com/office/powerpoint/2010/main" val="113506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0" y="25616"/>
            <a:ext cx="7865619" cy="1091350"/>
          </a:xfrm>
        </p:spPr>
        <p:txBody>
          <a:bodyPr/>
          <a:lstStyle/>
          <a:p>
            <a:r>
              <a:rPr lang="en-US" dirty="0" smtClean="0"/>
              <a:t>Key Questions to Ask (2)</a:t>
            </a:r>
            <a:endParaRPr lang="en-US" dirty="0"/>
          </a:p>
        </p:txBody>
      </p:sp>
      <p:sp>
        <p:nvSpPr>
          <p:cNvPr id="3" name="Content Placeholder 2"/>
          <p:cNvSpPr>
            <a:spLocks noGrp="1"/>
          </p:cNvSpPr>
          <p:nvPr>
            <p:ph idx="1"/>
          </p:nvPr>
        </p:nvSpPr>
        <p:spPr>
          <a:xfrm>
            <a:off x="779463" y="1116967"/>
            <a:ext cx="7583487" cy="5604508"/>
          </a:xfrm>
        </p:spPr>
        <p:txBody>
          <a:bodyPr>
            <a:normAutofit fontScale="77500" lnSpcReduction="20000"/>
          </a:bodyPr>
          <a:lstStyle/>
          <a:p>
            <a:pPr lvl="0"/>
            <a:r>
              <a:rPr lang="en-US" dirty="0" smtClean="0"/>
              <a:t>What consultation process was used to arrive at this proposal? </a:t>
            </a:r>
          </a:p>
          <a:p>
            <a:pPr lvl="1"/>
            <a:r>
              <a:rPr lang="en-US" dirty="0" smtClean="0"/>
              <a:t>How does it reflect the views of the oil and gas industry? How are views from other stakeholders reflected in the proposal?</a:t>
            </a:r>
          </a:p>
          <a:p>
            <a:pPr lvl="0"/>
            <a:r>
              <a:rPr lang="en-US" dirty="0" smtClean="0"/>
              <a:t>What options does industry have to take responsibility for its emissions? </a:t>
            </a:r>
          </a:p>
          <a:p>
            <a:pPr lvl="1"/>
            <a:r>
              <a:rPr lang="en-US" dirty="0" smtClean="0"/>
              <a:t>Will companies have access to a technology fund? If so, what will the rate be for payments, and how will the funds raised be spent? Will access to the fund be capped or unlimited?</a:t>
            </a:r>
          </a:p>
          <a:p>
            <a:pPr lvl="1"/>
            <a:r>
              <a:rPr lang="en-US" dirty="0" smtClean="0"/>
              <a:t>Can companies purchase credits from emission reduction activities outside the sector (e.g. offsets)? If so, how will the government ensure that the reductions are real and verifiable? Will access to these credits be capped or unlimited?</a:t>
            </a:r>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34</a:t>
            </a:fld>
            <a:endParaRPr lang="en-US" dirty="0"/>
          </a:p>
        </p:txBody>
      </p:sp>
    </p:spTree>
    <p:extLst>
      <p:ext uri="{BB962C8B-B14F-4D97-AF65-F5344CB8AC3E}">
        <p14:creationId xmlns:p14="http://schemas.microsoft.com/office/powerpoint/2010/main" val="4233197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0" y="5876"/>
            <a:ext cx="7865619" cy="1091350"/>
          </a:xfrm>
        </p:spPr>
        <p:txBody>
          <a:bodyPr/>
          <a:lstStyle/>
          <a:p>
            <a:r>
              <a:rPr lang="en-US" dirty="0" smtClean="0"/>
              <a:t>Key Questions to Ask (3)</a:t>
            </a:r>
            <a:endParaRPr lang="en-US" dirty="0"/>
          </a:p>
        </p:txBody>
      </p:sp>
      <p:sp>
        <p:nvSpPr>
          <p:cNvPr id="3" name="Content Placeholder 2"/>
          <p:cNvSpPr>
            <a:spLocks noGrp="1"/>
          </p:cNvSpPr>
          <p:nvPr>
            <p:ph idx="1"/>
          </p:nvPr>
        </p:nvSpPr>
        <p:spPr>
          <a:xfrm>
            <a:off x="779463" y="1231459"/>
            <a:ext cx="7583487" cy="5490016"/>
          </a:xfrm>
        </p:spPr>
        <p:txBody>
          <a:bodyPr>
            <a:normAutofit fontScale="85000" lnSpcReduction="10000"/>
          </a:bodyPr>
          <a:lstStyle/>
          <a:p>
            <a:pPr lvl="0"/>
            <a:r>
              <a:rPr lang="en-US" dirty="0" smtClean="0"/>
              <a:t>Will companies have access to credit trading between facilities in the sector, as the federal government’s vehicle regulations allow? </a:t>
            </a:r>
          </a:p>
          <a:p>
            <a:pPr lvl="0"/>
            <a:r>
              <a:rPr lang="en-US" dirty="0" smtClean="0"/>
              <a:t>What fraction of the oil and gas sector’s emissions will be covered by this regulation?</a:t>
            </a:r>
          </a:p>
          <a:p>
            <a:pPr lvl="0"/>
            <a:r>
              <a:rPr lang="en-US" dirty="0" smtClean="0"/>
              <a:t>Do the regulations cover both new and existing facilities?</a:t>
            </a:r>
          </a:p>
          <a:p>
            <a:pPr lvl="0"/>
            <a:r>
              <a:rPr lang="en-US" dirty="0" smtClean="0"/>
              <a:t>How will you ensure that new facilities build in the best available technology?</a:t>
            </a:r>
          </a:p>
          <a:p>
            <a:pPr lvl="0"/>
            <a:r>
              <a:rPr lang="en-US" dirty="0" smtClean="0"/>
              <a:t>Will the stringency of the proposal increase after 2020?</a:t>
            </a:r>
          </a:p>
          <a:p>
            <a:pPr lvl="0"/>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35</a:t>
            </a:fld>
            <a:endParaRPr lang="en-US" dirty="0"/>
          </a:p>
        </p:txBody>
      </p:sp>
    </p:spTree>
    <p:extLst>
      <p:ext uri="{BB962C8B-B14F-4D97-AF65-F5344CB8AC3E}">
        <p14:creationId xmlns:p14="http://schemas.microsoft.com/office/powerpoint/2010/main" val="3045233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a:xfrm>
            <a:off x="779463" y="1991503"/>
            <a:ext cx="8188136" cy="4729971"/>
          </a:xfrm>
        </p:spPr>
        <p:txBody>
          <a:bodyPr/>
          <a:lstStyle/>
          <a:p>
            <a:pPr marL="0" indent="0">
              <a:buNone/>
            </a:pPr>
            <a:r>
              <a:rPr lang="en-US" dirty="0" smtClean="0"/>
              <a:t>Clare </a:t>
            </a:r>
            <a:r>
              <a:rPr lang="en-US" dirty="0" err="1" smtClean="0"/>
              <a:t>Demerse</a:t>
            </a:r>
            <a:r>
              <a:rPr lang="en-US" dirty="0" smtClean="0"/>
              <a:t>, Federal Policy Director</a:t>
            </a:r>
          </a:p>
          <a:p>
            <a:pPr marL="538163" lvl="1" indent="0">
              <a:buNone/>
            </a:pPr>
            <a:r>
              <a:rPr lang="en-US" dirty="0" smtClean="0"/>
              <a:t>613-762-7449</a:t>
            </a:r>
          </a:p>
          <a:p>
            <a:pPr marL="538163" lvl="1" indent="0">
              <a:buNone/>
            </a:pPr>
            <a:r>
              <a:rPr lang="en-US" dirty="0" smtClean="0">
                <a:hlinkClick r:id="rId2"/>
              </a:rPr>
              <a:t>clared@pembina.org</a:t>
            </a:r>
            <a:endParaRPr lang="en-US" dirty="0" smtClean="0"/>
          </a:p>
          <a:p>
            <a:pPr marL="538163" lvl="1" indent="0">
              <a:buNone/>
            </a:pPr>
            <a:endParaRPr lang="en-US" dirty="0"/>
          </a:p>
          <a:p>
            <a:pPr marL="0" lvl="1" indent="0">
              <a:buNone/>
            </a:pPr>
            <a:r>
              <a:rPr lang="en-US" sz="3200" dirty="0" smtClean="0"/>
              <a:t>PJ </a:t>
            </a:r>
            <a:r>
              <a:rPr lang="en-US" sz="3200" dirty="0" err="1" smtClean="0"/>
              <a:t>Partington</a:t>
            </a:r>
            <a:r>
              <a:rPr lang="en-US" sz="3200" dirty="0" smtClean="0"/>
              <a:t>, Technical and Policy Analyst</a:t>
            </a:r>
          </a:p>
          <a:p>
            <a:pPr marL="538163" lvl="1" indent="0">
              <a:buNone/>
            </a:pPr>
            <a:r>
              <a:rPr lang="en-US" dirty="0" smtClean="0"/>
              <a:t>647-478-9563, ext. 212</a:t>
            </a:r>
          </a:p>
          <a:p>
            <a:pPr marL="538163" lvl="1" indent="0">
              <a:buNone/>
            </a:pPr>
            <a:r>
              <a:rPr lang="en-US" dirty="0" smtClean="0">
                <a:hlinkClick r:id="rId3"/>
              </a:rPr>
              <a:t>pjp@pembina.org</a:t>
            </a:r>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098FFB1A-A1A6-274A-B2C3-55D57EF79D09}" type="slidenum">
              <a:rPr lang="en-US" smtClean="0"/>
              <a:pPr/>
              <a:t>36</a:t>
            </a:fld>
            <a:endParaRPr lang="en-US" dirty="0"/>
          </a:p>
        </p:txBody>
      </p:sp>
    </p:spTree>
    <p:extLst>
      <p:ext uri="{BB962C8B-B14F-4D97-AF65-F5344CB8AC3E}">
        <p14:creationId xmlns:p14="http://schemas.microsoft.com/office/powerpoint/2010/main" val="2490245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
        <p:nvSpPr>
          <p:cNvPr id="2" name="Slide Number Placeholder 1"/>
          <p:cNvSpPr>
            <a:spLocks noGrp="1"/>
          </p:cNvSpPr>
          <p:nvPr>
            <p:ph type="sldNum" sz="quarter" idx="10"/>
          </p:nvPr>
        </p:nvSpPr>
        <p:spPr>
          <a:xfrm flipH="1">
            <a:off x="176601" y="6356350"/>
            <a:ext cx="436192" cy="365125"/>
          </a:xfrm>
          <a:prstGeom prst="rect">
            <a:avLst/>
          </a:prstGeom>
        </p:spPr>
        <p:txBody>
          <a:bodyPr/>
          <a:lstStyle/>
          <a:p>
            <a:fld id="{098FFB1A-A1A6-274A-B2C3-55D57EF79D09}" type="slidenum">
              <a:rPr lang="en-US" smtClean="0"/>
              <a:pPr/>
              <a:t>37</a:t>
            </a:fld>
            <a:endParaRPr lang="en-US" dirty="0"/>
          </a:p>
        </p:txBody>
      </p:sp>
      <p:graphicFrame>
        <p:nvGraphicFramePr>
          <p:cNvPr id="6" name="Content Placeholder 2"/>
          <p:cNvGraphicFramePr>
            <a:graphicFrameLocks/>
          </p:cNvGraphicFramePr>
          <p:nvPr>
            <p:extLst>
              <p:ext uri="{D42A27DB-BD31-4B8C-83A1-F6EECF244321}">
                <p14:modId xmlns:p14="http://schemas.microsoft.com/office/powerpoint/2010/main" val="521301313"/>
              </p:ext>
            </p:extLst>
          </p:nvPr>
        </p:nvGraphicFramePr>
        <p:xfrm>
          <a:off x="606425" y="327162"/>
          <a:ext cx="7991475" cy="5765986"/>
        </p:xfrm>
        <a:graphic>
          <a:graphicData uri="http://schemas.openxmlformats.org/drawingml/2006/table">
            <a:tbl>
              <a:tblPr firstRow="1" bandRow="1">
                <a:tableStyleId>{5C22544A-7EE6-4342-B048-85BDC9FD1C3A}</a:tableStyleId>
              </a:tblPr>
              <a:tblGrid>
                <a:gridCol w="2539647"/>
                <a:gridCol w="2539647"/>
                <a:gridCol w="2912181"/>
              </a:tblGrid>
              <a:tr h="854887">
                <a:tc>
                  <a:txBody>
                    <a:bodyPr/>
                    <a:lstStyle/>
                    <a:p>
                      <a:r>
                        <a:rPr lang="en-US" sz="2000" dirty="0" smtClean="0">
                          <a:latin typeface="Arial"/>
                          <a:cs typeface="Arial"/>
                        </a:rPr>
                        <a:t>Goal</a:t>
                      </a:r>
                      <a:endParaRPr lang="en-US" sz="2000" dirty="0">
                        <a:latin typeface="Arial"/>
                        <a:cs typeface="Arial"/>
                      </a:endParaRPr>
                    </a:p>
                  </a:txBody>
                  <a:tcPr/>
                </a:tc>
                <a:tc>
                  <a:txBody>
                    <a:bodyPr/>
                    <a:lstStyle/>
                    <a:p>
                      <a:r>
                        <a:rPr lang="en-US" sz="2000" dirty="0" smtClean="0">
                          <a:latin typeface="Arial"/>
                          <a:cs typeface="Arial"/>
                        </a:rPr>
                        <a:t>System</a:t>
                      </a:r>
                      <a:endParaRPr lang="en-US" sz="2000" dirty="0">
                        <a:latin typeface="Arial"/>
                        <a:cs typeface="Arial"/>
                      </a:endParaRPr>
                    </a:p>
                  </a:txBody>
                  <a:tcPr/>
                </a:tc>
                <a:tc>
                  <a:txBody>
                    <a:bodyPr/>
                    <a:lstStyle/>
                    <a:p>
                      <a:r>
                        <a:rPr lang="en-US" sz="2000" dirty="0" smtClean="0">
                          <a:latin typeface="Arial"/>
                          <a:cs typeface="Arial"/>
                        </a:rPr>
                        <a:t>Price / other features</a:t>
                      </a:r>
                      <a:endParaRPr lang="en-US" sz="2000" dirty="0">
                        <a:latin typeface="Arial"/>
                        <a:cs typeface="Arial"/>
                      </a:endParaRPr>
                    </a:p>
                  </a:txBody>
                  <a:tcPr/>
                </a:tc>
              </a:tr>
              <a:tr h="1077602">
                <a:tc>
                  <a:txBody>
                    <a:bodyPr/>
                    <a:lstStyle/>
                    <a:p>
                      <a:r>
                        <a:rPr lang="en-US" sz="1600" dirty="0" smtClean="0">
                          <a:latin typeface="Arial"/>
                          <a:cs typeface="Arial"/>
                        </a:rPr>
                        <a:t>Status quo</a:t>
                      </a:r>
                      <a:endParaRPr lang="en-US" sz="1600" dirty="0">
                        <a:latin typeface="Arial"/>
                        <a:cs typeface="Arial"/>
                      </a:endParaRPr>
                    </a:p>
                  </a:txBody>
                  <a:tcPr/>
                </a:tc>
                <a:tc>
                  <a:txBody>
                    <a:bodyPr/>
                    <a:lstStyle/>
                    <a:p>
                      <a:r>
                        <a:rPr lang="en-US" sz="1600" dirty="0" smtClean="0">
                          <a:latin typeface="Arial"/>
                          <a:cs typeface="Arial"/>
                        </a:rPr>
                        <a:t>AB’s SGER</a:t>
                      </a:r>
                      <a:endParaRPr lang="en-US" sz="1600" dirty="0">
                        <a:latin typeface="Arial"/>
                        <a:cs typeface="Arial"/>
                      </a:endParaRPr>
                    </a:p>
                  </a:txBody>
                  <a:tcPr/>
                </a:tc>
                <a:tc>
                  <a:txBody>
                    <a:bodyPr/>
                    <a:lstStyle/>
                    <a:p>
                      <a:r>
                        <a:rPr lang="en-US" sz="1600" dirty="0" smtClean="0">
                          <a:latin typeface="Arial"/>
                          <a:cs typeface="Arial"/>
                        </a:rPr>
                        <a:t>$15 /</a:t>
                      </a:r>
                      <a:r>
                        <a:rPr lang="en-US" sz="1600" baseline="0" dirty="0" smtClean="0">
                          <a:latin typeface="Arial"/>
                          <a:cs typeface="Arial"/>
                        </a:rPr>
                        <a:t> tonne</a:t>
                      </a:r>
                    </a:p>
                    <a:p>
                      <a:r>
                        <a:rPr lang="en-US" sz="1600" baseline="0" dirty="0" smtClean="0">
                          <a:latin typeface="Arial"/>
                          <a:cs typeface="Arial"/>
                        </a:rPr>
                        <a:t>12% target for most emissions</a:t>
                      </a:r>
                    </a:p>
                    <a:p>
                      <a:r>
                        <a:rPr lang="en-US" sz="1600" baseline="0" dirty="0" smtClean="0">
                          <a:latin typeface="Arial"/>
                          <a:cs typeface="Arial"/>
                        </a:rPr>
                        <a:t>Unlimited access to offsets </a:t>
                      </a:r>
                      <a:endParaRPr lang="en-US" sz="1600" dirty="0">
                        <a:latin typeface="Arial"/>
                        <a:cs typeface="Arial"/>
                      </a:endParaRPr>
                    </a:p>
                  </a:txBody>
                  <a:tcPr/>
                </a:tc>
              </a:tr>
              <a:tr h="11836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Match</a:t>
                      </a:r>
                      <a:r>
                        <a:rPr lang="en-US" sz="1600" baseline="0" dirty="0" smtClean="0">
                          <a:latin typeface="Arial"/>
                          <a:cs typeface="Arial"/>
                        </a:rPr>
                        <a:t> the current best in Canada </a:t>
                      </a:r>
                      <a:endParaRPr lang="en-US" sz="1600" dirty="0" smtClean="0">
                        <a:latin typeface="Arial"/>
                        <a:cs typeface="Arial"/>
                      </a:endParaRPr>
                    </a:p>
                    <a:p>
                      <a:endParaRPr lang="en-US" sz="1600"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BC’s carbon tax</a:t>
                      </a:r>
                    </a:p>
                    <a:p>
                      <a:endParaRPr lang="en-US" sz="1600"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$30/tonne</a:t>
                      </a:r>
                    </a:p>
                    <a:p>
                      <a:r>
                        <a:rPr lang="en-US" sz="1600" dirty="0" smtClean="0">
                          <a:latin typeface="Arial"/>
                          <a:cs typeface="Arial"/>
                        </a:rPr>
                        <a:t>100% target for all</a:t>
                      </a:r>
                      <a:r>
                        <a:rPr lang="en-US" sz="1600" baseline="0" dirty="0" smtClean="0">
                          <a:latin typeface="Arial"/>
                          <a:cs typeface="Arial"/>
                        </a:rPr>
                        <a:t> </a:t>
                      </a:r>
                      <a:r>
                        <a:rPr lang="en-US" sz="1600" dirty="0" smtClean="0">
                          <a:latin typeface="Arial"/>
                          <a:cs typeface="Arial"/>
                        </a:rPr>
                        <a:t>combustion</a:t>
                      </a:r>
                      <a:r>
                        <a:rPr lang="en-US" sz="1600" baseline="0" dirty="0" smtClean="0">
                          <a:latin typeface="Arial"/>
                          <a:cs typeface="Arial"/>
                        </a:rPr>
                        <a:t> emissions</a:t>
                      </a:r>
                    </a:p>
                    <a:p>
                      <a:r>
                        <a:rPr lang="en-US" sz="1600" baseline="0" dirty="0" smtClean="0">
                          <a:latin typeface="Arial"/>
                          <a:cs typeface="Arial"/>
                        </a:rPr>
                        <a:t>No access to offsets</a:t>
                      </a:r>
                      <a:endParaRPr lang="en-US" sz="1600" dirty="0">
                        <a:latin typeface="Arial"/>
                        <a:cs typeface="Arial"/>
                      </a:endParaRPr>
                    </a:p>
                  </a:txBody>
                  <a:tcPr/>
                </a:tc>
              </a:tr>
              <a:tr h="910476">
                <a:tc>
                  <a:txBody>
                    <a:bodyPr/>
                    <a:lstStyle/>
                    <a:p>
                      <a:r>
                        <a:rPr lang="en-US" sz="1600" dirty="0" smtClean="0">
                          <a:latin typeface="Arial"/>
                          <a:cs typeface="Arial"/>
                        </a:rPr>
                        <a:t>Match the current</a:t>
                      </a:r>
                      <a:r>
                        <a:rPr lang="en-US" sz="1600" baseline="0" dirty="0" smtClean="0">
                          <a:latin typeface="Arial"/>
                          <a:cs typeface="Arial"/>
                        </a:rPr>
                        <a:t> best in world for oil and gas producing countries</a:t>
                      </a:r>
                      <a:endParaRPr lang="en-US" sz="1600" dirty="0">
                        <a:latin typeface="Arial"/>
                        <a:cs typeface="Arial"/>
                      </a:endParaRPr>
                    </a:p>
                  </a:txBody>
                  <a:tcPr/>
                </a:tc>
                <a:tc>
                  <a:txBody>
                    <a:bodyPr/>
                    <a:lstStyle/>
                    <a:p>
                      <a:r>
                        <a:rPr lang="en-US" sz="1600" dirty="0" smtClean="0">
                          <a:latin typeface="Arial"/>
                          <a:cs typeface="Arial"/>
                        </a:rPr>
                        <a:t>Norway’s carbon tax</a:t>
                      </a:r>
                      <a:endParaRPr lang="en-US" sz="1600" dirty="0">
                        <a:latin typeface="Arial"/>
                        <a:cs typeface="Arial"/>
                      </a:endParaRPr>
                    </a:p>
                  </a:txBody>
                  <a:tcPr/>
                </a:tc>
                <a:tc>
                  <a:txBody>
                    <a:bodyPr/>
                    <a:lstStyle/>
                    <a:p>
                      <a:r>
                        <a:rPr lang="en-US" sz="1600" dirty="0" smtClean="0">
                          <a:latin typeface="Arial"/>
                          <a:cs typeface="Arial"/>
                        </a:rPr>
                        <a:t>$71/tonne for oil and gas sector (current</a:t>
                      </a:r>
                      <a:r>
                        <a:rPr lang="en-US" sz="1600" baseline="0" dirty="0" smtClean="0">
                          <a:latin typeface="Arial"/>
                          <a:cs typeface="Arial"/>
                        </a:rPr>
                        <a:t> price)</a:t>
                      </a:r>
                      <a:endParaRPr lang="en-US" sz="1600" dirty="0">
                        <a:latin typeface="Arial"/>
                        <a:cs typeface="Arial"/>
                      </a:endParaRPr>
                    </a:p>
                  </a:txBody>
                  <a:tcPr/>
                </a:tc>
              </a:tr>
              <a:tr h="910476">
                <a:tc>
                  <a:txBody>
                    <a:bodyPr/>
                    <a:lstStyle/>
                    <a:p>
                      <a:r>
                        <a:rPr lang="en-US" sz="1600" dirty="0" smtClean="0">
                          <a:latin typeface="Arial"/>
                          <a:cs typeface="Arial"/>
                        </a:rPr>
                        <a:t>Get Canada on track to hit 2020 target</a:t>
                      </a:r>
                      <a:endParaRPr lang="en-US" sz="1600" dirty="0">
                        <a:latin typeface="Arial"/>
                        <a:cs typeface="Arial"/>
                      </a:endParaRPr>
                    </a:p>
                  </a:txBody>
                  <a:tcPr/>
                </a:tc>
                <a:tc>
                  <a:txBody>
                    <a:bodyPr/>
                    <a:lstStyle/>
                    <a:p>
                      <a:r>
                        <a:rPr lang="en-US" sz="1600" dirty="0" smtClean="0">
                          <a:latin typeface="Arial"/>
                          <a:cs typeface="Arial"/>
                        </a:rPr>
                        <a:t>NRTEE</a:t>
                      </a:r>
                      <a:r>
                        <a:rPr lang="en-US" sz="1600" baseline="0" dirty="0" smtClean="0">
                          <a:latin typeface="Arial"/>
                          <a:cs typeface="Arial"/>
                        </a:rPr>
                        <a:t> modelling + </a:t>
                      </a:r>
                      <a:r>
                        <a:rPr lang="en-US" sz="1600" dirty="0" smtClean="0">
                          <a:latin typeface="Arial"/>
                          <a:cs typeface="Arial"/>
                        </a:rPr>
                        <a:t>Pembina analysis</a:t>
                      </a:r>
                      <a:endParaRPr lang="en-US" sz="1600" dirty="0">
                        <a:latin typeface="Arial"/>
                        <a:cs typeface="Arial"/>
                      </a:endParaRPr>
                    </a:p>
                  </a:txBody>
                  <a:tcPr/>
                </a:tc>
                <a:tc>
                  <a:txBody>
                    <a:bodyPr/>
                    <a:lstStyle/>
                    <a:p>
                      <a:r>
                        <a:rPr lang="en-US" sz="1600" dirty="0" smtClean="0">
                          <a:latin typeface="Arial"/>
                          <a:cs typeface="Arial"/>
                        </a:rPr>
                        <a:t>42%+ target</a:t>
                      </a:r>
                    </a:p>
                    <a:p>
                      <a:r>
                        <a:rPr lang="en-US" sz="1600" dirty="0" smtClean="0">
                          <a:latin typeface="Arial"/>
                          <a:cs typeface="Arial"/>
                        </a:rPr>
                        <a:t>~$150/tonne</a:t>
                      </a:r>
                      <a:r>
                        <a:rPr lang="en-US" sz="1600" baseline="0" dirty="0" smtClean="0">
                          <a:latin typeface="Arial"/>
                          <a:cs typeface="Arial"/>
                        </a:rPr>
                        <a:t> price by 2020</a:t>
                      </a:r>
                      <a:endParaRPr lang="en-US" sz="1600" dirty="0">
                        <a:latin typeface="Arial"/>
                        <a:cs typeface="Arial"/>
                      </a:endParaRPr>
                    </a:p>
                  </a:txBody>
                  <a:tcPr/>
                </a:tc>
              </a:tr>
              <a:tr h="828925">
                <a:tc>
                  <a:txBody>
                    <a:bodyPr/>
                    <a:lstStyle/>
                    <a:p>
                      <a:r>
                        <a:rPr lang="en-US" sz="1600" dirty="0" smtClean="0">
                          <a:latin typeface="Arial"/>
                          <a:cs typeface="Arial"/>
                        </a:rPr>
                        <a:t>Fair</a:t>
                      </a:r>
                      <a:r>
                        <a:rPr lang="en-US" sz="1600" baseline="0" dirty="0" smtClean="0">
                          <a:latin typeface="Arial"/>
                          <a:cs typeface="Arial"/>
                        </a:rPr>
                        <a:t> contribution from Canada to 2 degree C</a:t>
                      </a:r>
                      <a:endParaRPr lang="en-US" sz="1600" dirty="0">
                        <a:latin typeface="Arial"/>
                        <a:cs typeface="Arial"/>
                      </a:endParaRPr>
                    </a:p>
                  </a:txBody>
                  <a:tcPr/>
                </a:tc>
                <a:tc>
                  <a:txBody>
                    <a:bodyPr/>
                    <a:lstStyle/>
                    <a:p>
                      <a:r>
                        <a:rPr lang="en-US" sz="1600" dirty="0" smtClean="0">
                          <a:latin typeface="Arial"/>
                          <a:cs typeface="Arial"/>
                        </a:rPr>
                        <a:t>Pembina / David Suzuki</a:t>
                      </a:r>
                      <a:r>
                        <a:rPr lang="en-US" sz="1600" baseline="0" dirty="0" smtClean="0">
                          <a:latin typeface="Arial"/>
                          <a:cs typeface="Arial"/>
                        </a:rPr>
                        <a:t> Foundation report with economic modelling</a:t>
                      </a:r>
                      <a:endParaRPr lang="en-US" sz="1600" dirty="0">
                        <a:latin typeface="Arial"/>
                        <a:cs typeface="Arial"/>
                      </a:endParaRPr>
                    </a:p>
                  </a:txBody>
                  <a:tcPr/>
                </a:tc>
                <a:tc>
                  <a:txBody>
                    <a:bodyPr/>
                    <a:lstStyle/>
                    <a:p>
                      <a:r>
                        <a:rPr lang="en-US" sz="1600" dirty="0" smtClean="0">
                          <a:latin typeface="Arial"/>
                          <a:cs typeface="Arial"/>
                        </a:rPr>
                        <a:t>$200+/tonne by 2020</a:t>
                      </a:r>
                      <a:endParaRPr lang="en-US" sz="1600" dirty="0">
                        <a:latin typeface="Arial"/>
                        <a:cs typeface="Arial"/>
                      </a:endParaRPr>
                    </a:p>
                  </a:txBody>
                  <a:tcPr/>
                </a:tc>
              </a:tr>
            </a:tbl>
          </a:graphicData>
        </a:graphic>
      </p:graphicFrame>
    </p:spTree>
    <p:extLst>
      <p:ext uri="{BB962C8B-B14F-4D97-AF65-F5344CB8AC3E}">
        <p14:creationId xmlns:p14="http://schemas.microsoft.com/office/powerpoint/2010/main" val="1711737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
        <p:nvSpPr>
          <p:cNvPr id="2" name="Slide Number Placeholder 1"/>
          <p:cNvSpPr>
            <a:spLocks noGrp="1"/>
          </p:cNvSpPr>
          <p:nvPr>
            <p:ph type="sldNum" sz="quarter" idx="10"/>
          </p:nvPr>
        </p:nvSpPr>
        <p:spPr/>
        <p:txBody>
          <a:bodyPr/>
          <a:lstStyle/>
          <a:p>
            <a:fld id="{098FFB1A-A1A6-274A-B2C3-55D57EF79D09}" type="slidenum">
              <a:rPr lang="en-US" smtClean="0"/>
              <a:pPr/>
              <a:t>38</a:t>
            </a:fld>
            <a:endParaRPr lang="en-US" dirty="0"/>
          </a:p>
        </p:txBody>
      </p:sp>
      <p:pic>
        <p:nvPicPr>
          <p:cNvPr id="4" name="Picture 3" descr="US v Can BAU to 2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46" y="589280"/>
            <a:ext cx="8198134" cy="4927600"/>
          </a:xfrm>
          <a:prstGeom prst="rect">
            <a:avLst/>
          </a:prstGeom>
        </p:spPr>
      </p:pic>
    </p:spTree>
    <p:extLst>
      <p:ext uri="{BB962C8B-B14F-4D97-AF65-F5344CB8AC3E}">
        <p14:creationId xmlns:p14="http://schemas.microsoft.com/office/powerpoint/2010/main" val="1239689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98FFB1A-A1A6-274A-B2C3-55D57EF79D09}" type="slidenum">
              <a:rPr lang="en-US" smtClean="0"/>
              <a:pPr/>
              <a:t>39</a:t>
            </a:fld>
            <a:endParaRPr lang="en-US" dirty="0"/>
          </a:p>
        </p:txBody>
      </p:sp>
      <p:sp>
        <p:nvSpPr>
          <p:cNvPr id="30725" name="Rectangle 6"/>
          <p:cNvSpPr>
            <a:spLocks noGrp="1" noRot="1" noChangeArrowheads="1"/>
          </p:cNvSpPr>
          <p:nvPr>
            <p:ph type="title" idx="4294967295"/>
          </p:nvPr>
        </p:nvSpPr>
        <p:spPr>
          <a:xfrm>
            <a:off x="513167" y="133350"/>
            <a:ext cx="8492919" cy="1143000"/>
          </a:xfrm>
        </p:spPr>
        <p:txBody>
          <a:bodyPr/>
          <a:lstStyle/>
          <a:p>
            <a:r>
              <a:rPr lang="en-US" dirty="0" err="1" smtClean="0"/>
              <a:t>Oilsands</a:t>
            </a:r>
            <a:r>
              <a:rPr lang="en-US" dirty="0" smtClean="0"/>
              <a:t> carbon capture costs</a:t>
            </a:r>
            <a:endParaRPr lang="en-US" dirty="0"/>
          </a:p>
        </p:txBody>
      </p:sp>
      <p:sp>
        <p:nvSpPr>
          <p:cNvPr id="30726" name="Rectangle 7"/>
          <p:cNvSpPr>
            <a:spLocks noGrp="1" noRot="1" noChangeArrowheads="1"/>
          </p:cNvSpPr>
          <p:nvPr>
            <p:ph idx="4294967295"/>
          </p:nvPr>
        </p:nvSpPr>
        <p:spPr>
          <a:xfrm>
            <a:off x="6451600" y="1922463"/>
            <a:ext cx="2692400" cy="2928937"/>
          </a:xfrm>
        </p:spPr>
        <p:txBody>
          <a:bodyPr>
            <a:normAutofit fontScale="92500"/>
          </a:bodyPr>
          <a:lstStyle/>
          <a:p>
            <a:pPr marL="457200" lvl="1" indent="0">
              <a:buNone/>
            </a:pPr>
            <a:r>
              <a:rPr lang="en-US" b="1" dirty="0" smtClean="0"/>
              <a:t>Current price ceiling: </a:t>
            </a:r>
          </a:p>
          <a:p>
            <a:pPr marL="457200" lvl="1" indent="0">
              <a:buNone/>
            </a:pPr>
            <a:r>
              <a:rPr lang="en-US" dirty="0" smtClean="0"/>
              <a:t>$15/tonne</a:t>
            </a:r>
          </a:p>
          <a:p>
            <a:pPr marL="457200" lvl="1" indent="0">
              <a:buNone/>
            </a:pPr>
            <a:r>
              <a:rPr lang="en-US" b="1" dirty="0" smtClean="0"/>
              <a:t>Cost of CCS: </a:t>
            </a:r>
          </a:p>
          <a:p>
            <a:pPr marL="457200" lvl="1" indent="0">
              <a:buNone/>
            </a:pPr>
            <a:r>
              <a:rPr lang="en-US" dirty="0" smtClean="0"/>
              <a:t>$100-280/tonne</a:t>
            </a:r>
          </a:p>
        </p:txBody>
      </p:sp>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grpSp>
        <p:nvGrpSpPr>
          <p:cNvPr id="11" name="Group 10"/>
          <p:cNvGrpSpPr/>
          <p:nvPr/>
        </p:nvGrpSpPr>
        <p:grpSpPr>
          <a:xfrm>
            <a:off x="137568" y="1507870"/>
            <a:ext cx="6847696" cy="4908840"/>
            <a:chOff x="137568" y="1507870"/>
            <a:chExt cx="6847696" cy="490884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bwMode="auto">
            <a:xfrm>
              <a:off x="137568" y="1507870"/>
              <a:ext cx="6752108" cy="4908840"/>
            </a:xfrm>
            <a:prstGeom prst="rect">
              <a:avLst/>
            </a:prstGeom>
            <a:noFill/>
            <a:ln>
              <a:noFill/>
            </a:ln>
            <a:extLst>
              <a:ext uri="{53640926-AAD7-44d8-BBD7-CCE9431645EC}">
                <a14:shadowObscured xmlns:a14="http://schemas.microsoft.com/office/drawing/2010/main"/>
              </a:ext>
            </a:extLst>
          </p:spPr>
        </p:pic>
        <p:cxnSp>
          <p:nvCxnSpPr>
            <p:cNvPr id="3" name="Straight Connector 2"/>
            <p:cNvCxnSpPr/>
            <p:nvPr/>
          </p:nvCxnSpPr>
          <p:spPr>
            <a:xfrm flipH="1">
              <a:off x="773073" y="5423689"/>
              <a:ext cx="6212191" cy="13806"/>
            </a:xfrm>
            <a:prstGeom prst="line">
              <a:avLst/>
            </a:prstGeom>
            <a:ln/>
          </p:spPr>
          <p:style>
            <a:lnRef idx="2">
              <a:schemeClr val="accent2"/>
            </a:lnRef>
            <a:fillRef idx="0">
              <a:schemeClr val="accent2"/>
            </a:fillRef>
            <a:effectRef idx="1">
              <a:schemeClr val="accent2"/>
            </a:effectRef>
            <a:fontRef idx="minor">
              <a:schemeClr val="tx1"/>
            </a:fontRef>
          </p:style>
        </p:cxnSp>
      </p:grpSp>
      <p:sp>
        <p:nvSpPr>
          <p:cNvPr id="4" name="TextBox 3"/>
          <p:cNvSpPr txBox="1"/>
          <p:nvPr/>
        </p:nvSpPr>
        <p:spPr>
          <a:xfrm>
            <a:off x="6985264" y="5083014"/>
            <a:ext cx="2158735" cy="800219"/>
          </a:xfrm>
          <a:prstGeom prst="rect">
            <a:avLst/>
          </a:prstGeom>
          <a:noFill/>
        </p:spPr>
        <p:txBody>
          <a:bodyPr wrap="square" rtlCol="0">
            <a:spAutoFit/>
          </a:bodyPr>
          <a:lstStyle/>
          <a:p>
            <a:r>
              <a:rPr lang="en-US" sz="2300" dirty="0" smtClean="0">
                <a:solidFill>
                  <a:schemeClr val="accent2">
                    <a:lumMod val="75000"/>
                  </a:schemeClr>
                </a:solidFill>
              </a:rPr>
              <a:t>Current carbon ceiling price</a:t>
            </a:r>
            <a:endParaRPr lang="en-US" sz="2300" dirty="0">
              <a:solidFill>
                <a:schemeClr val="accent2">
                  <a:lumMod val="75000"/>
                </a:schemeClr>
              </a:solidFill>
            </a:endParaRPr>
          </a:p>
        </p:txBody>
      </p:sp>
    </p:spTree>
    <p:extLst>
      <p:ext uri="{BB962C8B-B14F-4D97-AF65-F5344CB8AC3E}">
        <p14:creationId xmlns:p14="http://schemas.microsoft.com/office/powerpoint/2010/main" val="1132482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smtClean="0"/>
              <a:t>General Context</a:t>
            </a:r>
            <a:endParaRPr lang="en-US" dirty="0"/>
          </a:p>
        </p:txBody>
      </p:sp>
      <p:sp>
        <p:nvSpPr>
          <p:cNvPr id="2" name="Content Placeholder 1"/>
          <p:cNvSpPr>
            <a:spLocks noGrp="1"/>
          </p:cNvSpPr>
          <p:nvPr>
            <p:ph idx="1"/>
          </p:nvPr>
        </p:nvSpPr>
        <p:spPr>
          <a:xfrm>
            <a:off x="779463" y="1991503"/>
            <a:ext cx="7583487" cy="4614753"/>
          </a:xfrm>
        </p:spPr>
        <p:txBody>
          <a:bodyPr>
            <a:normAutofit fontScale="85000" lnSpcReduction="20000"/>
          </a:bodyPr>
          <a:lstStyle/>
          <a:p>
            <a:pPr marL="0" indent="0">
              <a:buNone/>
            </a:pPr>
            <a:r>
              <a:rPr lang="en-US" dirty="0" smtClean="0"/>
              <a:t>Growing recognition in Canada that better environmental policies would help Canada’s oil and gas sector with some of the challenges it faces:</a:t>
            </a:r>
          </a:p>
          <a:p>
            <a:r>
              <a:rPr lang="en-US" dirty="0" smtClean="0"/>
              <a:t>Securing public support (“social license”) for its operations</a:t>
            </a:r>
          </a:p>
          <a:p>
            <a:r>
              <a:rPr lang="en-US" dirty="0" smtClean="0"/>
              <a:t>Maintaining access to markets where environmental performance matters (U.S., EU)</a:t>
            </a:r>
          </a:p>
          <a:p>
            <a:pPr marL="0" indent="0">
              <a:buNone/>
            </a:pPr>
            <a:r>
              <a:rPr lang="en-US" dirty="0" smtClean="0"/>
              <a:t>e.g. Premier Redford in USA Today: prepared “to push the bar higher in addressing climate change”</a:t>
            </a:r>
            <a:endParaRPr lang="en-US" dirty="0"/>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
        <p:nvSpPr>
          <p:cNvPr id="9" name="Slide Number Placeholder 8"/>
          <p:cNvSpPr>
            <a:spLocks noGrp="1"/>
          </p:cNvSpPr>
          <p:nvPr>
            <p:ph type="sldNum" sz="quarter" idx="10"/>
          </p:nvPr>
        </p:nvSpPr>
        <p:spPr/>
        <p:txBody>
          <a:bodyPr/>
          <a:lstStyle/>
          <a:p>
            <a:fld id="{098FFB1A-A1A6-274A-B2C3-55D57EF79D09}" type="slidenum">
              <a:rPr lang="en-US" smtClean="0"/>
              <a:pPr/>
              <a:t>4</a:t>
            </a:fld>
            <a:endParaRPr lang="en-US" dirty="0"/>
          </a:p>
        </p:txBody>
      </p:sp>
    </p:spTree>
    <p:extLst>
      <p:ext uri="{BB962C8B-B14F-4D97-AF65-F5344CB8AC3E}">
        <p14:creationId xmlns:p14="http://schemas.microsoft.com/office/powerpoint/2010/main" val="305781979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5" name="Rectangle 6"/>
          <p:cNvSpPr>
            <a:spLocks noGrp="1" noRot="1" noChangeArrowheads="1"/>
          </p:cNvSpPr>
          <p:nvPr>
            <p:ph type="title"/>
          </p:nvPr>
        </p:nvSpPr>
        <p:spPr/>
        <p:txBody>
          <a:bodyPr/>
          <a:lstStyle/>
          <a:p>
            <a:r>
              <a:rPr lang="en-US" dirty="0" err="1" smtClean="0"/>
              <a:t>Oilsands</a:t>
            </a:r>
            <a:r>
              <a:rPr lang="en-US" dirty="0" smtClean="0"/>
              <a:t> Emissions Example</a:t>
            </a:r>
            <a:endParaRPr lang="en-US" dirty="0"/>
          </a:p>
        </p:txBody>
      </p:sp>
      <p:sp>
        <p:nvSpPr>
          <p:cNvPr id="30726" name="Rectangle 7"/>
          <p:cNvSpPr>
            <a:spLocks noGrp="1" noRot="1" noChangeArrowheads="1"/>
          </p:cNvSpPr>
          <p:nvPr>
            <p:ph idx="1"/>
          </p:nvPr>
        </p:nvSpPr>
        <p:spPr>
          <a:xfrm>
            <a:off x="497330" y="1771369"/>
            <a:ext cx="7583487" cy="4729971"/>
          </a:xfrm>
        </p:spPr>
        <p:txBody>
          <a:bodyPr>
            <a:normAutofit fontScale="92500"/>
          </a:bodyPr>
          <a:lstStyle/>
          <a:p>
            <a:pPr marL="538163" lvl="1" indent="0">
              <a:buNone/>
            </a:pPr>
            <a:r>
              <a:rPr lang="en-US" dirty="0" smtClean="0"/>
              <a:t>From 2009 report “Climate Leadership, Economic Prosperity”: hitting a target similar to the government’s target would mean</a:t>
            </a:r>
          </a:p>
          <a:p>
            <a:pPr lvl="1"/>
            <a:r>
              <a:rPr lang="en-US" dirty="0" smtClean="0"/>
              <a:t>44% GDP growth in AB from 2010 to 2020</a:t>
            </a:r>
          </a:p>
          <a:p>
            <a:pPr lvl="1"/>
            <a:r>
              <a:rPr lang="en-US" dirty="0" smtClean="0"/>
              <a:t>8% jobs growth (163,000 net new jobs)</a:t>
            </a:r>
          </a:p>
          <a:p>
            <a:pPr lvl="1"/>
            <a:r>
              <a:rPr lang="en-US" dirty="0" smtClean="0"/>
              <a:t>Economy-wide c price of $100+/</a:t>
            </a:r>
            <a:r>
              <a:rPr lang="en-US" dirty="0" err="1" smtClean="0"/>
              <a:t>tonne</a:t>
            </a:r>
            <a:r>
              <a:rPr lang="en-US" dirty="0" smtClean="0"/>
              <a:t> by 2020</a:t>
            </a:r>
          </a:p>
          <a:p>
            <a:pPr lvl="1"/>
            <a:r>
              <a:rPr lang="en-US" dirty="0" smtClean="0"/>
              <a:t>12% reduction in </a:t>
            </a:r>
            <a:r>
              <a:rPr lang="en-US" dirty="0" err="1" smtClean="0"/>
              <a:t>oilsands</a:t>
            </a:r>
            <a:r>
              <a:rPr lang="en-US" dirty="0" smtClean="0"/>
              <a:t> production relative to business as usual in 2020 (but growth from 2010 production levels)</a:t>
            </a:r>
          </a:p>
          <a:p>
            <a:pPr lvl="1"/>
            <a:endParaRPr lang="en-US" dirty="0" smtClean="0"/>
          </a:p>
          <a:p>
            <a:pPr lvl="1"/>
            <a:endParaRPr lang="en-US" dirty="0" smtClean="0"/>
          </a:p>
          <a:p>
            <a:pPr lvl="1"/>
            <a:endParaRPr lang="en-US" dirty="0" smtClean="0"/>
          </a:p>
          <a:p>
            <a:pPr lvl="1"/>
            <a:endParaRPr lang="en-US" dirty="0" smtClean="0"/>
          </a:p>
        </p:txBody>
      </p:sp>
      <p:sp>
        <p:nvSpPr>
          <p:cNvPr id="2" name="Slide Number Placeholder 1"/>
          <p:cNvSpPr>
            <a:spLocks noGrp="1"/>
          </p:cNvSpPr>
          <p:nvPr>
            <p:ph type="sldNum" sz="quarter" idx="10"/>
          </p:nvPr>
        </p:nvSpPr>
        <p:spPr/>
        <p:txBody>
          <a:bodyPr/>
          <a:lstStyle/>
          <a:p>
            <a:fld id="{098FFB1A-A1A6-274A-B2C3-55D57EF79D09}" type="slidenum">
              <a:rPr lang="en-US" smtClean="0"/>
              <a:pPr/>
              <a:t>40</a:t>
            </a:fld>
            <a:endParaRPr lang="en-US" dirty="0"/>
          </a:p>
        </p:txBody>
      </p:sp>
    </p:spTree>
    <p:extLst>
      <p:ext uri="{BB962C8B-B14F-4D97-AF65-F5344CB8AC3E}">
        <p14:creationId xmlns:p14="http://schemas.microsoft.com/office/powerpoint/2010/main" val="2793217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774401"/>
            <a:ext cx="9144000" cy="1175825"/>
          </a:xfrm>
          <a:prstGeom prst="rect">
            <a:avLst/>
          </a:prstGeom>
          <a:solidFill>
            <a:schemeClr val="tx2">
              <a:lumMod val="7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p:cNvSpPr txBox="1">
            <a:spLocks/>
          </p:cNvSpPr>
          <p:nvPr/>
        </p:nvSpPr>
        <p:spPr bwMode="auto">
          <a:xfrm>
            <a:off x="457200" y="2751431"/>
            <a:ext cx="8229600" cy="3865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ts val="2000"/>
              </a:spcBef>
              <a:spcAft>
                <a:spcPct val="0"/>
              </a:spcAft>
              <a:buFont typeface="Wingdings 2" pitchFamily="-105" charset="2"/>
              <a:buNone/>
              <a:defRPr sz="3600" kern="1200">
                <a:solidFill>
                  <a:schemeClr val="accent4">
                    <a:lumMod val="60000"/>
                    <a:lumOff val="40000"/>
                  </a:schemeClr>
                </a:solidFill>
                <a:latin typeface="Helvetica"/>
                <a:ea typeface="+mn-ea"/>
                <a:cs typeface="Helvetica"/>
              </a:defRPr>
            </a:lvl1pPr>
            <a:lvl2pPr marL="457200" indent="0" algn="ctr" rtl="0" eaLnBrk="0" fontAlgn="base" hangingPunct="0">
              <a:spcBef>
                <a:spcPts val="600"/>
              </a:spcBef>
              <a:spcAft>
                <a:spcPct val="0"/>
              </a:spcAft>
              <a:buFont typeface="Wingdings 2" pitchFamily="-105" charset="2"/>
              <a:buNone/>
              <a:defRPr sz="3000" kern="1200">
                <a:solidFill>
                  <a:schemeClr val="tx1">
                    <a:tint val="75000"/>
                  </a:schemeClr>
                </a:solidFill>
                <a:latin typeface="Helvetica"/>
                <a:ea typeface="+mn-ea"/>
                <a:cs typeface="Helvetica"/>
              </a:defRPr>
            </a:lvl2pPr>
            <a:lvl3pPr marL="914400" indent="0" algn="ctr" rtl="0" eaLnBrk="0" fontAlgn="base" hangingPunct="0">
              <a:spcBef>
                <a:spcPts val="600"/>
              </a:spcBef>
              <a:spcAft>
                <a:spcPct val="0"/>
              </a:spcAft>
              <a:buFont typeface="Wingdings 2" pitchFamily="-105" charset="2"/>
              <a:buNone/>
              <a:defRPr sz="2600" kern="1200">
                <a:solidFill>
                  <a:schemeClr val="tx1">
                    <a:tint val="75000"/>
                  </a:schemeClr>
                </a:solidFill>
                <a:latin typeface="Helvetica"/>
                <a:ea typeface="+mn-ea"/>
                <a:cs typeface="Helvetica"/>
              </a:defRPr>
            </a:lvl3pPr>
            <a:lvl4pPr marL="1371600" indent="0" algn="ctr" rtl="0" eaLnBrk="0" fontAlgn="base" hangingPunct="0">
              <a:spcBef>
                <a:spcPts val="600"/>
              </a:spcBef>
              <a:spcAft>
                <a:spcPct val="0"/>
              </a:spcAft>
              <a:buFont typeface="Wingdings 2" pitchFamily="-105" charset="2"/>
              <a:buNone/>
              <a:defRPr kern="1200">
                <a:solidFill>
                  <a:schemeClr val="tx1">
                    <a:tint val="75000"/>
                  </a:schemeClr>
                </a:solidFill>
                <a:latin typeface="Trebuchet MS"/>
                <a:ea typeface="Trebuchet MS" charset="0"/>
                <a:cs typeface="Trebuchet MS"/>
              </a:defRPr>
            </a:lvl4pPr>
            <a:lvl5pPr marL="1828800" indent="0" algn="ctr" rtl="0" eaLnBrk="0" fontAlgn="base" hangingPunct="0">
              <a:spcBef>
                <a:spcPts val="600"/>
              </a:spcBef>
              <a:spcAft>
                <a:spcPct val="0"/>
              </a:spcAft>
              <a:buFont typeface="Wingdings 2" pitchFamily="-105" charset="2"/>
              <a:buNone/>
              <a:defRPr kern="1200">
                <a:solidFill>
                  <a:schemeClr val="tx1">
                    <a:tint val="75000"/>
                  </a:schemeClr>
                </a:solidFill>
                <a:latin typeface="Trebuchet MS"/>
                <a:ea typeface="Trebuchet MS" charset="0"/>
                <a:cs typeface="Trebuchet M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90000"/>
              </a:lnSpc>
            </a:pPr>
            <a:r>
              <a:rPr lang="en-US" dirty="0" err="1" smtClean="0">
                <a:solidFill>
                  <a:schemeClr val="bg1"/>
                </a:solidFill>
                <a:latin typeface="Arial"/>
                <a:cs typeface="Arial"/>
              </a:rPr>
              <a:t>pembina.org</a:t>
            </a:r>
            <a:endParaRPr lang="en-US" dirty="0" smtClean="0">
              <a:solidFill>
                <a:schemeClr val="bg1"/>
              </a:solidFill>
              <a:latin typeface="Arial"/>
              <a:cs typeface="Arial"/>
            </a:endParaRPr>
          </a:p>
          <a:p>
            <a:pPr algn="ctr">
              <a:lnSpc>
                <a:spcPct val="90000"/>
              </a:lnSpc>
            </a:pPr>
            <a:endParaRPr lang="en-US" sz="2400" dirty="0" smtClean="0">
              <a:solidFill>
                <a:schemeClr val="bg1"/>
              </a:solidFill>
              <a:latin typeface="Arial"/>
              <a:cs typeface="Arial"/>
            </a:endParaRPr>
          </a:p>
          <a:p>
            <a:pPr algn="ctr">
              <a:lnSpc>
                <a:spcPct val="50000"/>
              </a:lnSpc>
            </a:pPr>
            <a:r>
              <a:rPr lang="en-US" sz="2400" dirty="0" err="1" smtClean="0">
                <a:latin typeface="Arial"/>
                <a:cs typeface="Arial"/>
              </a:rPr>
              <a:t>pembina.org</a:t>
            </a:r>
            <a:r>
              <a:rPr lang="en-US" sz="2400" dirty="0" smtClean="0">
                <a:latin typeface="Arial"/>
                <a:cs typeface="Arial"/>
              </a:rPr>
              <a:t>/</a:t>
            </a:r>
            <a:r>
              <a:rPr lang="en-US" sz="2400" b="1" dirty="0" smtClean="0">
                <a:latin typeface="Arial"/>
                <a:cs typeface="Arial"/>
              </a:rPr>
              <a:t>subscription</a:t>
            </a:r>
          </a:p>
          <a:p>
            <a:pPr algn="ctr">
              <a:lnSpc>
                <a:spcPct val="50000"/>
              </a:lnSpc>
            </a:pPr>
            <a:r>
              <a:rPr lang="en-US" sz="1600" dirty="0" smtClean="0">
                <a:solidFill>
                  <a:schemeClr val="accent4">
                    <a:lumMod val="40000"/>
                    <a:lumOff val="60000"/>
                  </a:schemeClr>
                </a:solidFill>
                <a:latin typeface="Arial"/>
                <a:cs typeface="Arial"/>
              </a:rPr>
              <a:t>Pembina </a:t>
            </a:r>
            <a:r>
              <a:rPr lang="en-US" sz="1600" dirty="0" err="1" smtClean="0">
                <a:solidFill>
                  <a:schemeClr val="accent4">
                    <a:lumMod val="40000"/>
                    <a:lumOff val="60000"/>
                  </a:schemeClr>
                </a:solidFill>
                <a:latin typeface="Arial"/>
                <a:cs typeface="Arial"/>
              </a:rPr>
              <a:t>eNews</a:t>
            </a:r>
            <a:r>
              <a:rPr lang="en-US" sz="1600" dirty="0" smtClean="0">
                <a:solidFill>
                  <a:schemeClr val="accent4">
                    <a:lumMod val="40000"/>
                    <a:lumOff val="60000"/>
                  </a:schemeClr>
                </a:solidFill>
                <a:latin typeface="Arial"/>
                <a:cs typeface="Arial"/>
              </a:rPr>
              <a:t>, Media releases, Publication alerts</a:t>
            </a:r>
          </a:p>
          <a:p>
            <a:pPr algn="ctr">
              <a:lnSpc>
                <a:spcPct val="50000"/>
              </a:lnSpc>
            </a:pPr>
            <a:endParaRPr lang="en-US" sz="2400" dirty="0" smtClean="0">
              <a:solidFill>
                <a:schemeClr val="bg1"/>
              </a:solidFill>
              <a:latin typeface="Arial"/>
              <a:cs typeface="Arial"/>
            </a:endParaRPr>
          </a:p>
          <a:p>
            <a:pPr algn="ctr">
              <a:lnSpc>
                <a:spcPct val="90000"/>
              </a:lnSpc>
            </a:pPr>
            <a:r>
              <a:rPr lang="en-US" sz="2000" b="1" dirty="0" err="1" smtClean="0">
                <a:solidFill>
                  <a:schemeClr val="bg1"/>
                </a:solidFill>
                <a:latin typeface="Arial"/>
                <a:cs typeface="Arial"/>
              </a:rPr>
              <a:t>twitter</a:t>
            </a:r>
            <a:r>
              <a:rPr lang="en-US" sz="2000" dirty="0" err="1" smtClean="0">
                <a:solidFill>
                  <a:schemeClr val="bg1"/>
                </a:solidFill>
                <a:latin typeface="Arial"/>
                <a:cs typeface="Arial"/>
              </a:rPr>
              <a:t>.com</a:t>
            </a:r>
            <a:r>
              <a:rPr lang="en-US" sz="2000" dirty="0" smtClean="0">
                <a:solidFill>
                  <a:schemeClr val="bg1"/>
                </a:solidFill>
                <a:latin typeface="Arial"/>
                <a:cs typeface="Arial"/>
              </a:rPr>
              <a:t>/</a:t>
            </a:r>
            <a:r>
              <a:rPr lang="en-US" sz="2000" dirty="0" err="1" smtClean="0">
                <a:solidFill>
                  <a:schemeClr val="bg1"/>
                </a:solidFill>
                <a:latin typeface="Arial"/>
                <a:cs typeface="Arial"/>
              </a:rPr>
              <a:t>pembina</a:t>
            </a:r>
            <a:r>
              <a:rPr lang="en-US" sz="2000" dirty="0" smtClean="0">
                <a:solidFill>
                  <a:schemeClr val="bg1"/>
                </a:solidFill>
                <a:latin typeface="Arial"/>
                <a:cs typeface="Arial"/>
              </a:rPr>
              <a:t>   </a:t>
            </a:r>
            <a:r>
              <a:rPr lang="en-US" sz="2000" b="1" dirty="0" err="1" smtClean="0">
                <a:solidFill>
                  <a:schemeClr val="bg1"/>
                </a:solidFill>
                <a:latin typeface="Arial"/>
                <a:cs typeface="Arial"/>
              </a:rPr>
              <a:t>facebook</a:t>
            </a:r>
            <a:r>
              <a:rPr lang="en-US" sz="2000" dirty="0" err="1" smtClean="0">
                <a:solidFill>
                  <a:schemeClr val="bg1"/>
                </a:solidFill>
                <a:latin typeface="Arial"/>
                <a:cs typeface="Arial"/>
              </a:rPr>
              <a:t>.com</a:t>
            </a:r>
            <a:r>
              <a:rPr lang="en-US" sz="2000" dirty="0" smtClean="0">
                <a:solidFill>
                  <a:schemeClr val="bg1"/>
                </a:solidFill>
                <a:latin typeface="Arial"/>
                <a:cs typeface="Arial"/>
              </a:rPr>
              <a:t>/</a:t>
            </a:r>
            <a:r>
              <a:rPr lang="en-US" sz="2000" dirty="0" err="1" smtClean="0">
                <a:solidFill>
                  <a:schemeClr val="bg1"/>
                </a:solidFill>
                <a:latin typeface="Arial"/>
                <a:cs typeface="Arial"/>
              </a:rPr>
              <a:t>pembina.institute</a:t>
            </a:r>
            <a:endParaRPr lang="en-US" sz="2000" dirty="0" smtClean="0">
              <a:solidFill>
                <a:schemeClr val="bg1"/>
              </a:solidFill>
              <a:latin typeface="Arial"/>
              <a:cs typeface="Arial"/>
            </a:endParaRPr>
          </a:p>
          <a:p>
            <a:pPr algn="ctr">
              <a:lnSpc>
                <a:spcPct val="90000"/>
              </a:lnSpc>
            </a:pPr>
            <a:endParaRPr lang="en-US" sz="2400" dirty="0">
              <a:solidFill>
                <a:schemeClr val="bg1"/>
              </a:solidFill>
              <a:latin typeface="Arial"/>
              <a:cs typeface="Arial"/>
            </a:endParaRPr>
          </a:p>
        </p:txBody>
      </p:sp>
    </p:spTree>
    <p:extLst>
      <p:ext uri="{BB962C8B-B14F-4D97-AF65-F5344CB8AC3E}">
        <p14:creationId xmlns:p14="http://schemas.microsoft.com/office/powerpoint/2010/main" val="8977525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1" y="243686"/>
            <a:ext cx="7865619" cy="1091350"/>
          </a:xfrm>
        </p:spPr>
        <p:txBody>
          <a:bodyPr/>
          <a:lstStyle/>
          <a:p>
            <a:r>
              <a:rPr lang="en-US" dirty="0" smtClean="0"/>
              <a:t>Federal Commitments</a:t>
            </a:r>
            <a:endParaRPr lang="en-US" dirty="0"/>
          </a:p>
        </p:txBody>
      </p:sp>
      <p:sp>
        <p:nvSpPr>
          <p:cNvPr id="3" name="Content Placeholder 2"/>
          <p:cNvSpPr>
            <a:spLocks noGrp="1"/>
          </p:cNvSpPr>
          <p:nvPr>
            <p:ph idx="1"/>
          </p:nvPr>
        </p:nvSpPr>
        <p:spPr>
          <a:xfrm>
            <a:off x="779463" y="1603461"/>
            <a:ext cx="7583487" cy="4765717"/>
          </a:xfrm>
        </p:spPr>
        <p:txBody>
          <a:bodyPr>
            <a:normAutofit fontScale="85000" lnSpcReduction="10000"/>
          </a:bodyPr>
          <a:lstStyle/>
          <a:p>
            <a:r>
              <a:rPr lang="en-US" dirty="0" smtClean="0"/>
              <a:t>2010: Canada adopts a </a:t>
            </a:r>
            <a:r>
              <a:rPr lang="en-US" dirty="0" smtClean="0"/>
              <a:t>new (and weaker) </a:t>
            </a:r>
            <a:r>
              <a:rPr lang="en-US" dirty="0" smtClean="0"/>
              <a:t>national greenhouse </a:t>
            </a:r>
            <a:r>
              <a:rPr lang="en-US" dirty="0" smtClean="0"/>
              <a:t>gas </a:t>
            </a:r>
            <a:r>
              <a:rPr lang="en-US" dirty="0" smtClean="0"/>
              <a:t>target for the year 2020. It’s the same as the U.S. 2020 target </a:t>
            </a:r>
          </a:p>
          <a:p>
            <a:r>
              <a:rPr lang="en-US" dirty="0" smtClean="0"/>
              <a:t>Government has rejected broad-based carbon pricing in </a:t>
            </a:r>
            <a:r>
              <a:rPr lang="en-US" dirty="0" err="1" smtClean="0"/>
              <a:t>favour</a:t>
            </a:r>
            <a:r>
              <a:rPr lang="en-US" dirty="0" smtClean="0"/>
              <a:t> of a “sector by sector” approach</a:t>
            </a:r>
          </a:p>
          <a:p>
            <a:pPr lvl="1"/>
            <a:r>
              <a:rPr lang="en-US" dirty="0" smtClean="0"/>
              <a:t>Regulations for vehicles (passenger and freight) and coal power have been adopted under this approach</a:t>
            </a:r>
          </a:p>
          <a:p>
            <a:r>
              <a:rPr lang="en-US" dirty="0" smtClean="0"/>
              <a:t>2011: the government commits to regulating oil and gas emissions</a:t>
            </a:r>
            <a:endParaRPr lang="en-US" dirty="0"/>
          </a:p>
        </p:txBody>
      </p:sp>
      <p:sp>
        <p:nvSpPr>
          <p:cNvPr id="9" name="Slide Number Placeholder 8"/>
          <p:cNvSpPr>
            <a:spLocks noGrp="1"/>
          </p:cNvSpPr>
          <p:nvPr>
            <p:ph type="sldNum" sz="quarter" idx="10"/>
          </p:nvPr>
        </p:nvSpPr>
        <p:spPr/>
        <p:txBody>
          <a:bodyPr/>
          <a:lstStyle/>
          <a:p>
            <a:fld id="{098FFB1A-A1A6-274A-B2C3-55D57EF79D09}" type="slidenum">
              <a:rPr lang="en-US" smtClean="0"/>
              <a:pPr/>
              <a:t>5</a:t>
            </a:fld>
            <a:endParaRPr lang="en-US" dirty="0"/>
          </a:p>
        </p:txBody>
      </p:sp>
    </p:spTree>
    <p:extLst>
      <p:ext uri="{BB962C8B-B14F-4D97-AF65-F5344CB8AC3E}">
        <p14:creationId xmlns:p14="http://schemas.microsoft.com/office/powerpoint/2010/main" val="362118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31" y="192376"/>
            <a:ext cx="7865619" cy="1091350"/>
          </a:xfrm>
        </p:spPr>
        <p:txBody>
          <a:bodyPr/>
          <a:lstStyle/>
          <a:p>
            <a:r>
              <a:rPr lang="en-US" dirty="0" smtClean="0"/>
              <a:t>Developing the Regulations</a:t>
            </a:r>
            <a:endParaRPr lang="en-US" dirty="0"/>
          </a:p>
        </p:txBody>
      </p:sp>
      <p:sp>
        <p:nvSpPr>
          <p:cNvPr id="3" name="Content Placeholder 2"/>
          <p:cNvSpPr>
            <a:spLocks noGrp="1"/>
          </p:cNvSpPr>
          <p:nvPr>
            <p:ph idx="1"/>
          </p:nvPr>
        </p:nvSpPr>
        <p:spPr>
          <a:xfrm>
            <a:off x="779463" y="1552151"/>
            <a:ext cx="7583487" cy="5169324"/>
          </a:xfrm>
        </p:spPr>
        <p:txBody>
          <a:bodyPr>
            <a:normAutofit fontScale="92500" lnSpcReduction="10000"/>
          </a:bodyPr>
          <a:lstStyle/>
          <a:p>
            <a:r>
              <a:rPr lang="en-US" dirty="0" smtClean="0"/>
              <a:t>Environment Canada has been working on the oil and gas regulations since 2011</a:t>
            </a:r>
          </a:p>
          <a:p>
            <a:pPr lvl="1"/>
            <a:r>
              <a:rPr lang="en-US" dirty="0" smtClean="0"/>
              <a:t>Convened a “Process Working Group” of oil and gas industry and the Government of Alberta</a:t>
            </a:r>
          </a:p>
          <a:p>
            <a:r>
              <a:rPr lang="en-US" dirty="0" smtClean="0"/>
              <a:t>Environment Minister Peter Kent said in March that “we are in the final stages now of setting the stringency levels and I would hope that certainly by mid-year we would be in a position to share those.”</a:t>
            </a:r>
            <a:endParaRPr lang="en-US" dirty="0"/>
          </a:p>
        </p:txBody>
      </p:sp>
      <p:sp>
        <p:nvSpPr>
          <p:cNvPr id="7" name="Slide Number Placeholder 6"/>
          <p:cNvSpPr>
            <a:spLocks noGrp="1"/>
          </p:cNvSpPr>
          <p:nvPr>
            <p:ph type="sldNum" sz="quarter" idx="10"/>
          </p:nvPr>
        </p:nvSpPr>
        <p:spPr/>
        <p:txBody>
          <a:bodyPr/>
          <a:lstStyle/>
          <a:p>
            <a:fld id="{098FFB1A-A1A6-274A-B2C3-55D57EF79D09}" type="slidenum">
              <a:rPr lang="en-US" smtClean="0"/>
              <a:pPr/>
              <a:t>6</a:t>
            </a:fld>
            <a:endParaRPr lang="en-US" dirty="0"/>
          </a:p>
        </p:txBody>
      </p:sp>
    </p:spTree>
    <p:extLst>
      <p:ext uri="{BB962C8B-B14F-4D97-AF65-F5344CB8AC3E}">
        <p14:creationId xmlns:p14="http://schemas.microsoft.com/office/powerpoint/2010/main" val="3511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Canada's GHG emissions, </a:t>
            </a:r>
            <a:r>
              <a:rPr lang="en-US" dirty="0" smtClean="0"/>
              <a:t>2010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08302363"/>
              </p:ext>
            </p:extLst>
          </p:nvPr>
        </p:nvGraphicFramePr>
        <p:xfrm>
          <a:off x="457200" y="1619250"/>
          <a:ext cx="8229600"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a:xfrm>
            <a:off x="268730" y="6356350"/>
            <a:ext cx="457200" cy="365125"/>
          </a:xfrm>
        </p:spPr>
        <p:txBody>
          <a:bodyPr/>
          <a:lstStyle/>
          <a:p>
            <a:fld id="{098FFB1A-A1A6-274A-B2C3-55D57EF79D09}" type="slidenum">
              <a:rPr lang="en-US" smtClean="0"/>
              <a:pPr/>
              <a:t>7</a:t>
            </a:fld>
            <a:endParaRPr lang="en-US" dirty="0"/>
          </a:p>
        </p:txBody>
      </p:sp>
    </p:spTree>
    <p:extLst>
      <p:ext uri="{BB962C8B-B14F-4D97-AF65-F5344CB8AC3E}">
        <p14:creationId xmlns:p14="http://schemas.microsoft.com/office/powerpoint/2010/main" val="210960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Canada's GHG emissions, 2020 </a:t>
            </a:r>
            <a:r>
              <a:rPr lang="en-US" sz="3300" dirty="0" smtClean="0"/>
              <a:t>(projected under current policy)</a:t>
            </a:r>
            <a:endParaRPr lang="en-US" sz="33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87498211"/>
              </p:ext>
            </p:extLst>
          </p:nvPr>
        </p:nvGraphicFramePr>
        <p:xfrm>
          <a:off x="457200" y="1619250"/>
          <a:ext cx="8229600"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a:xfrm>
            <a:off x="268730" y="6356349"/>
            <a:ext cx="457200" cy="365125"/>
          </a:xfrm>
        </p:spPr>
        <p:txBody>
          <a:bodyPr/>
          <a:lstStyle/>
          <a:p>
            <a:fld id="{098FFB1A-A1A6-274A-B2C3-55D57EF79D09}" type="slidenum">
              <a:rPr lang="en-US" smtClean="0"/>
              <a:pPr/>
              <a:t>8</a:t>
            </a:fld>
            <a:endParaRPr lang="en-US" dirty="0"/>
          </a:p>
        </p:txBody>
      </p:sp>
    </p:spTree>
    <p:extLst>
      <p:ext uri="{BB962C8B-B14F-4D97-AF65-F5344CB8AC3E}">
        <p14:creationId xmlns:p14="http://schemas.microsoft.com/office/powerpoint/2010/main" val="134867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0722" name="Rectangle 3"/>
          <p:cNvSpPr>
            <a:spLocks noChangeArrowheads="1"/>
          </p:cNvSpPr>
          <p:nvPr/>
        </p:nvSpPr>
        <p:spPr bwMode="auto">
          <a:xfrm>
            <a:off x="7283450" y="124777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dirty="0">
              <a:latin typeface="Arial"/>
            </a:endParaRPr>
          </a:p>
        </p:txBody>
      </p:sp>
      <p:sp>
        <p:nvSpPr>
          <p:cNvPr id="30724" name="Rectangle 5"/>
          <p:cNvSpPr>
            <a:spLocks noChangeArrowheads="1"/>
          </p:cNvSpPr>
          <p:nvPr/>
        </p:nvSpPr>
        <p:spPr bwMode="auto">
          <a:xfrm>
            <a:off x="1447800" y="23463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Arial"/>
            </a:endParaRPr>
          </a:p>
        </p:txBody>
      </p:sp>
      <p:sp>
        <p:nvSpPr>
          <p:cNvPr id="7" name="Title 2"/>
          <p:cNvSpPr txBox="1">
            <a:spLocks/>
          </p:cNvSpPr>
          <p:nvPr/>
        </p:nvSpPr>
        <p:spPr bwMode="auto">
          <a:xfrm>
            <a:off x="2296473" y="315636"/>
            <a:ext cx="4575891" cy="1563963"/>
          </a:xfrm>
          <a:prstGeom prst="rect">
            <a:avLst/>
          </a:prstGeom>
          <a:solidFill>
            <a:schemeClr val="bg1">
              <a:alpha val="48000"/>
            </a:schemeClr>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rgbClr val="86AADD"/>
                </a:solidFill>
                <a:latin typeface="Candara"/>
                <a:ea typeface="ＭＳ Ｐゴシック" charset="0"/>
                <a:cs typeface="Candara"/>
              </a:defRPr>
            </a:lvl1pPr>
            <a:lvl2pPr algn="ctr" defTabSz="457200" rtl="0" eaLnBrk="0" fontAlgn="base" hangingPunct="0">
              <a:spcBef>
                <a:spcPct val="0"/>
              </a:spcBef>
              <a:spcAft>
                <a:spcPct val="0"/>
              </a:spcAft>
              <a:defRPr sz="4400" b="1">
                <a:solidFill>
                  <a:srgbClr val="86AADD"/>
                </a:solidFill>
                <a:latin typeface="Candara" charset="0"/>
                <a:ea typeface="ＭＳ Ｐゴシック" charset="0"/>
              </a:defRPr>
            </a:lvl2pPr>
            <a:lvl3pPr algn="ctr" defTabSz="457200" rtl="0" eaLnBrk="0" fontAlgn="base" hangingPunct="0">
              <a:spcBef>
                <a:spcPct val="0"/>
              </a:spcBef>
              <a:spcAft>
                <a:spcPct val="0"/>
              </a:spcAft>
              <a:defRPr sz="4400" b="1">
                <a:solidFill>
                  <a:srgbClr val="86AADD"/>
                </a:solidFill>
                <a:latin typeface="Candara" charset="0"/>
                <a:ea typeface="ＭＳ Ｐゴシック" charset="0"/>
              </a:defRPr>
            </a:lvl3pPr>
            <a:lvl4pPr algn="ctr" defTabSz="457200" rtl="0" eaLnBrk="0" fontAlgn="base" hangingPunct="0">
              <a:spcBef>
                <a:spcPct val="0"/>
              </a:spcBef>
              <a:spcAft>
                <a:spcPct val="0"/>
              </a:spcAft>
              <a:defRPr sz="4400" b="1">
                <a:solidFill>
                  <a:srgbClr val="86AADD"/>
                </a:solidFill>
                <a:latin typeface="Candara" charset="0"/>
                <a:ea typeface="ＭＳ Ｐゴシック" charset="0"/>
              </a:defRPr>
            </a:lvl4pPr>
            <a:lvl5pPr algn="ctr" defTabSz="457200" rtl="0" eaLnBrk="0" fontAlgn="base" hangingPunct="0">
              <a:spcBef>
                <a:spcPct val="0"/>
              </a:spcBef>
              <a:spcAft>
                <a:spcPct val="0"/>
              </a:spcAft>
              <a:defRPr sz="4400" b="1">
                <a:solidFill>
                  <a:srgbClr val="86AADD"/>
                </a:solidFill>
                <a:latin typeface="Candara" charset="0"/>
                <a:ea typeface="ＭＳ Ｐゴシック" charset="0"/>
              </a:defRPr>
            </a:lvl5pPr>
            <a:lvl6pPr marL="457200" algn="ctr" defTabSz="457200" rtl="0" fontAlgn="base">
              <a:spcBef>
                <a:spcPct val="0"/>
              </a:spcBef>
              <a:spcAft>
                <a:spcPct val="0"/>
              </a:spcAft>
              <a:defRPr sz="4400" b="1">
                <a:solidFill>
                  <a:srgbClr val="86AADD"/>
                </a:solidFill>
                <a:latin typeface="Candara" charset="0"/>
                <a:ea typeface="ＭＳ Ｐゴシック" charset="0"/>
              </a:defRPr>
            </a:lvl6pPr>
            <a:lvl7pPr marL="914400" algn="ctr" defTabSz="457200" rtl="0" fontAlgn="base">
              <a:spcBef>
                <a:spcPct val="0"/>
              </a:spcBef>
              <a:spcAft>
                <a:spcPct val="0"/>
              </a:spcAft>
              <a:defRPr sz="4400" b="1">
                <a:solidFill>
                  <a:srgbClr val="86AADD"/>
                </a:solidFill>
                <a:latin typeface="Candara" charset="0"/>
                <a:ea typeface="ＭＳ Ｐゴシック" charset="0"/>
              </a:defRPr>
            </a:lvl7pPr>
            <a:lvl8pPr marL="1371600" algn="ctr" defTabSz="457200" rtl="0" fontAlgn="base">
              <a:spcBef>
                <a:spcPct val="0"/>
              </a:spcBef>
              <a:spcAft>
                <a:spcPct val="0"/>
              </a:spcAft>
              <a:defRPr sz="4400" b="1">
                <a:solidFill>
                  <a:srgbClr val="86AADD"/>
                </a:solidFill>
                <a:latin typeface="Candara" charset="0"/>
                <a:ea typeface="ＭＳ Ｐゴシック" charset="0"/>
              </a:defRPr>
            </a:lvl8pPr>
            <a:lvl9pPr marL="1828800" algn="ctr" defTabSz="457200" rtl="0" fontAlgn="base">
              <a:spcBef>
                <a:spcPct val="0"/>
              </a:spcBef>
              <a:spcAft>
                <a:spcPct val="0"/>
              </a:spcAft>
              <a:defRPr sz="4400" b="1">
                <a:solidFill>
                  <a:srgbClr val="86AADD"/>
                </a:solidFill>
                <a:latin typeface="Candara" charset="0"/>
                <a:ea typeface="ＭＳ Ｐゴシック" charset="0"/>
              </a:defRPr>
            </a:lvl9pPr>
          </a:lstStyle>
          <a:p>
            <a:r>
              <a:rPr lang="en-US" sz="5400" dirty="0" smtClean="0">
                <a:solidFill>
                  <a:schemeClr val="tx1"/>
                </a:solidFill>
                <a:latin typeface="Arial"/>
                <a:cs typeface="Arial"/>
              </a:rPr>
              <a:t>Getting on Track</a:t>
            </a:r>
            <a:endParaRPr lang="en-US" sz="5400" dirty="0">
              <a:solidFill>
                <a:schemeClr val="tx1"/>
              </a:solidFill>
              <a:latin typeface="Arial"/>
              <a:cs typeface="Arial"/>
            </a:endParaRPr>
          </a:p>
        </p:txBody>
      </p:sp>
    </p:spTree>
    <p:extLst>
      <p:ext uri="{BB962C8B-B14F-4D97-AF65-F5344CB8AC3E}">
        <p14:creationId xmlns:p14="http://schemas.microsoft.com/office/powerpoint/2010/main" val="2970037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embina-powerpoint-template-2012">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Revolution">
      <a:majorFont>
        <a:latin typeface=""/>
        <a:ea typeface="ＭＳ Ｐゴシック"/>
        <a:cs typeface="ＭＳ Ｐゴシック"/>
      </a:majorFont>
      <a:minorFont>
        <a:latin typeface=""/>
        <a:ea typeface="ＭＳ Ｐゴシック"/>
        <a:cs typeface="ＭＳ Ｐ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pembina-powerpoint-template-2012.potx</Template>
  <TotalTime>4229</TotalTime>
  <Words>3237</Words>
  <Application>Microsoft Macintosh PowerPoint</Application>
  <PresentationFormat>On-screen Show (4:3)</PresentationFormat>
  <Paragraphs>304</Paragraphs>
  <Slides>41</Slides>
  <Notes>25</Notes>
  <HiddenSlides>4</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pembina-powerpoint-template-2012</vt:lpstr>
      <vt:lpstr>Office Theme</vt:lpstr>
      <vt:lpstr>1_Office Theme</vt:lpstr>
      <vt:lpstr>Getting on Track for 2020 </vt:lpstr>
      <vt:lpstr>Leading Canada’s transition to a clean energy future</vt:lpstr>
      <vt:lpstr>Context</vt:lpstr>
      <vt:lpstr>General Context</vt:lpstr>
      <vt:lpstr>Federal Commitments</vt:lpstr>
      <vt:lpstr>Developing the Regulations</vt:lpstr>
      <vt:lpstr>Canada's GHG emissions, 2010</vt:lpstr>
      <vt:lpstr>Canada's GHG emissions, 2020 (projected under current policy)</vt:lpstr>
      <vt:lpstr>PowerPoint Presentation</vt:lpstr>
      <vt:lpstr>The Benefits of Effective Regulations</vt:lpstr>
      <vt:lpstr>“Sector by Sector” Regulations</vt:lpstr>
      <vt:lpstr>Getting on Track to 2020</vt:lpstr>
      <vt:lpstr>Where we are today</vt:lpstr>
      <vt:lpstr>“Halfway there”?</vt:lpstr>
      <vt:lpstr>PowerPoint Presentation</vt:lpstr>
      <vt:lpstr>The Size of the Gap</vt:lpstr>
      <vt:lpstr>Closing the Gap</vt:lpstr>
      <vt:lpstr>Closing the Gap: the Role of Oil and Gas</vt:lpstr>
      <vt:lpstr>Closing the Gap: A Different Trajectory for Oil and Gas Emissions</vt:lpstr>
      <vt:lpstr>Implications of Closing the Gap</vt:lpstr>
      <vt:lpstr>Is the target realistic?</vt:lpstr>
      <vt:lpstr>PowerPoint Presentation</vt:lpstr>
      <vt:lpstr>Alberta’s Model</vt:lpstr>
      <vt:lpstr>Alberta’s Specified Gas Emitters Regulation (SGER)</vt:lpstr>
      <vt:lpstr>Alberta’s experience: SGER</vt:lpstr>
      <vt:lpstr>Alberta’s Technology Fund</vt:lpstr>
      <vt:lpstr>Setting the Technology Fund Price</vt:lpstr>
      <vt:lpstr>Putting our Recommendations in Context:</vt:lpstr>
      <vt:lpstr>…in other words</vt:lpstr>
      <vt:lpstr>Alberta’s experience: offsets</vt:lpstr>
      <vt:lpstr>Managing the Risks of Offsets</vt:lpstr>
      <vt:lpstr>Good Regulatory Design</vt:lpstr>
      <vt:lpstr>Key Questions to Ask (1)</vt:lpstr>
      <vt:lpstr>Key Questions to Ask (2)</vt:lpstr>
      <vt:lpstr>Key Questions to Ask (3)</vt:lpstr>
      <vt:lpstr>Contact Information: </vt:lpstr>
      <vt:lpstr>PowerPoint Presentation</vt:lpstr>
      <vt:lpstr>PowerPoint Presentation</vt:lpstr>
      <vt:lpstr>Oilsands carbon capture costs</vt:lpstr>
      <vt:lpstr>Oilsands Emissions Example</vt:lpstr>
      <vt:lpstr>PowerPoint Presentation</vt:lpstr>
    </vt:vector>
  </TitlesOfParts>
  <Company>Athabasca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Roberta Franchuk</dc:creator>
  <cp:lastModifiedBy>Clare Demerse</cp:lastModifiedBy>
  <cp:revision>167</cp:revision>
  <dcterms:created xsi:type="dcterms:W3CDTF">2011-05-24T18:27:58Z</dcterms:created>
  <dcterms:modified xsi:type="dcterms:W3CDTF">2013-04-01T18:00:42Z</dcterms:modified>
</cp:coreProperties>
</file>