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6" r:id="rId1"/>
    <p:sldMasterId id="2147483648" r:id="rId2"/>
    <p:sldMasterId id="2147483660" r:id="rId3"/>
  </p:sldMasterIdLst>
  <p:notesMasterIdLst>
    <p:notesMasterId r:id="rId21"/>
  </p:notesMasterIdLst>
  <p:handoutMasterIdLst>
    <p:handoutMasterId r:id="rId22"/>
  </p:handoutMasterIdLst>
  <p:sldIdLst>
    <p:sldId id="332" r:id="rId4"/>
    <p:sldId id="395" r:id="rId5"/>
    <p:sldId id="396" r:id="rId6"/>
    <p:sldId id="401" r:id="rId7"/>
    <p:sldId id="360" r:id="rId8"/>
    <p:sldId id="386" r:id="rId9"/>
    <p:sldId id="362" r:id="rId10"/>
    <p:sldId id="381" r:id="rId11"/>
    <p:sldId id="379" r:id="rId12"/>
    <p:sldId id="390" r:id="rId13"/>
    <p:sldId id="402" r:id="rId14"/>
    <p:sldId id="391" r:id="rId15"/>
    <p:sldId id="389" r:id="rId16"/>
    <p:sldId id="387" r:id="rId17"/>
    <p:sldId id="399" r:id="rId18"/>
    <p:sldId id="377" r:id="rId19"/>
    <p:sldId id="340" r:id="rId20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7A3E"/>
    <a:srgbClr val="86AADD"/>
    <a:srgbClr val="FFFFFF"/>
    <a:srgbClr val="1B38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767" autoAdjust="0"/>
  </p:normalViewPr>
  <p:slideViewPr>
    <p:cSldViewPr snapToGrid="0" snapToObjects="1">
      <p:cViewPr varScale="1">
        <p:scale>
          <a:sx n="74" d="100"/>
          <a:sy n="74" d="100"/>
        </p:scale>
        <p:origin x="-15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20" Type="http://schemas.openxmlformats.org/officeDocument/2006/relationships/slide" Target="slides/slide17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BEC10C-3265-8A46-B006-619433C5D674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9BDAF93A-17BF-7043-9BDF-2481A028B69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  <a:latin typeface="Arial"/>
              <a:cs typeface="Arial"/>
            </a:rPr>
            <a:t>Natural gas is less polluting than coal</a:t>
          </a:r>
          <a:endParaRPr lang="en-US" dirty="0">
            <a:solidFill>
              <a:schemeClr val="tx1"/>
            </a:solidFill>
            <a:latin typeface="Arial"/>
            <a:cs typeface="Arial"/>
          </a:endParaRPr>
        </a:p>
      </dgm:t>
    </dgm:pt>
    <dgm:pt modelId="{BD9D5C55-4A31-454C-AD42-047E2884366E}" type="parTrans" cxnId="{EF629502-7AD7-3049-9D74-2DC80D723DCB}">
      <dgm:prSet/>
      <dgm:spPr/>
      <dgm:t>
        <a:bodyPr/>
        <a:lstStyle/>
        <a:p>
          <a:endParaRPr lang="en-US"/>
        </a:p>
      </dgm:t>
    </dgm:pt>
    <dgm:pt modelId="{21760634-EB6E-4F43-899F-7664C02D0A54}" type="sibTrans" cxnId="{EF629502-7AD7-3049-9D74-2DC80D723DCB}">
      <dgm:prSet/>
      <dgm:spPr/>
      <dgm:t>
        <a:bodyPr/>
        <a:lstStyle/>
        <a:p>
          <a:endParaRPr lang="en-US"/>
        </a:p>
      </dgm:t>
    </dgm:pt>
    <dgm:pt modelId="{2D214966-4C5B-C548-81D6-AAC61F28580C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Exports of </a:t>
          </a:r>
          <a:r>
            <a:rPr lang="en-US" dirty="0" smtClean="0">
              <a:solidFill>
                <a:srgbClr val="000000"/>
              </a:solidFill>
              <a:latin typeface="Arial"/>
              <a:cs typeface="Arial"/>
            </a:rPr>
            <a:t>LNG</a:t>
          </a:r>
          <a:r>
            <a:rPr lang="en-US" dirty="0" smtClean="0">
              <a:solidFill>
                <a:srgbClr val="000000"/>
              </a:solidFill>
            </a:rPr>
            <a:t> will displace coal</a:t>
          </a:r>
          <a:endParaRPr lang="en-US" dirty="0">
            <a:solidFill>
              <a:srgbClr val="000000"/>
            </a:solidFill>
          </a:endParaRPr>
        </a:p>
      </dgm:t>
    </dgm:pt>
    <dgm:pt modelId="{A20D5CA8-9867-C24F-AA56-8F0AA35DF5F3}" type="parTrans" cxnId="{EA858962-B85B-A84B-8C53-D0DBB69BC4A9}">
      <dgm:prSet/>
      <dgm:spPr/>
      <dgm:t>
        <a:bodyPr/>
        <a:lstStyle/>
        <a:p>
          <a:endParaRPr lang="en-US"/>
        </a:p>
      </dgm:t>
    </dgm:pt>
    <dgm:pt modelId="{BC7636C3-1B95-2744-84EA-B57913AC7606}" type="sibTrans" cxnId="{EA858962-B85B-A84B-8C53-D0DBB69BC4A9}">
      <dgm:prSet/>
      <dgm:spPr/>
      <dgm:t>
        <a:bodyPr/>
        <a:lstStyle/>
        <a:p>
          <a:endParaRPr lang="en-US"/>
        </a:p>
      </dgm:t>
    </dgm:pt>
    <dgm:pt modelId="{8D17117A-E174-5245-9BAA-7A65E3CEA88A}">
      <dgm:prSet phldrT="[Text]"/>
      <dgm:spPr/>
      <dgm:t>
        <a:bodyPr/>
        <a:lstStyle/>
        <a:p>
          <a:r>
            <a:rPr lang="en-US" dirty="0" smtClean="0">
              <a:solidFill>
                <a:srgbClr val="000000"/>
              </a:solidFill>
            </a:rPr>
            <a:t>Overall carbon </a:t>
          </a:r>
          <a:r>
            <a:rPr lang="en-US" dirty="0" smtClean="0">
              <a:solidFill>
                <a:srgbClr val="000000"/>
              </a:solidFill>
              <a:latin typeface="Arial"/>
              <a:cs typeface="Arial"/>
            </a:rPr>
            <a:t>pollution</a:t>
          </a:r>
          <a:r>
            <a:rPr lang="en-US" dirty="0" smtClean="0">
              <a:solidFill>
                <a:srgbClr val="000000"/>
              </a:solidFill>
            </a:rPr>
            <a:t> will drop </a:t>
          </a:r>
          <a:endParaRPr lang="en-US" dirty="0">
            <a:solidFill>
              <a:srgbClr val="000000"/>
            </a:solidFill>
          </a:endParaRPr>
        </a:p>
      </dgm:t>
    </dgm:pt>
    <dgm:pt modelId="{28CC00EB-5856-6A40-8686-220F3459EEC1}" type="sibTrans" cxnId="{30223AA3-B55C-964F-AF7B-C66C1820A99F}">
      <dgm:prSet/>
      <dgm:spPr/>
      <dgm:t>
        <a:bodyPr/>
        <a:lstStyle/>
        <a:p>
          <a:endParaRPr lang="en-US"/>
        </a:p>
      </dgm:t>
    </dgm:pt>
    <dgm:pt modelId="{CC17FC5C-59BE-0E47-AA95-6492301AAB10}" type="parTrans" cxnId="{30223AA3-B55C-964F-AF7B-C66C1820A99F}">
      <dgm:prSet/>
      <dgm:spPr/>
      <dgm:t>
        <a:bodyPr/>
        <a:lstStyle/>
        <a:p>
          <a:endParaRPr lang="en-US"/>
        </a:p>
      </dgm:t>
    </dgm:pt>
    <dgm:pt modelId="{394C9A6F-FC60-7F43-8D42-1C1F1C2105B7}" type="pres">
      <dgm:prSet presAssocID="{0ABEC10C-3265-8A46-B006-619433C5D674}" presName="linearFlow" presStyleCnt="0">
        <dgm:presLayoutVars>
          <dgm:dir/>
          <dgm:resizeHandles val="exact"/>
        </dgm:presLayoutVars>
      </dgm:prSet>
      <dgm:spPr/>
    </dgm:pt>
    <dgm:pt modelId="{63ACFAAB-354B-A341-B9AF-6986FCAA39FB}" type="pres">
      <dgm:prSet presAssocID="{9BDAF93A-17BF-7043-9BDF-2481A028B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D2D54-3383-4E4B-A8A4-CB66873A6923}" type="pres">
      <dgm:prSet presAssocID="{21760634-EB6E-4F43-899F-7664C02D0A54}" presName="spacerL" presStyleCnt="0"/>
      <dgm:spPr/>
    </dgm:pt>
    <dgm:pt modelId="{56F40630-89C6-BA4E-BFD3-FC5FECA8C18E}" type="pres">
      <dgm:prSet presAssocID="{21760634-EB6E-4F43-899F-7664C02D0A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BEA8144-D241-9949-A47A-90CF5482C0D5}" type="pres">
      <dgm:prSet presAssocID="{21760634-EB6E-4F43-899F-7664C02D0A54}" presName="spacerR" presStyleCnt="0"/>
      <dgm:spPr/>
    </dgm:pt>
    <dgm:pt modelId="{02D05047-8021-F74F-956B-C8B90940CC7E}" type="pres">
      <dgm:prSet presAssocID="{2D214966-4C5B-C548-81D6-AAC61F2858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BE04C-88AF-4B40-AB08-BB0476C80765}" type="pres">
      <dgm:prSet presAssocID="{BC7636C3-1B95-2744-84EA-B57913AC7606}" presName="spacerL" presStyleCnt="0"/>
      <dgm:spPr/>
    </dgm:pt>
    <dgm:pt modelId="{66448D17-587C-B349-AA20-BD3DB0369142}" type="pres">
      <dgm:prSet presAssocID="{BC7636C3-1B95-2744-84EA-B57913AC76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8E533A-B24B-C84B-B40A-ADBDAEE477B5}" type="pres">
      <dgm:prSet presAssocID="{BC7636C3-1B95-2744-84EA-B57913AC7606}" presName="spacerR" presStyleCnt="0"/>
      <dgm:spPr/>
    </dgm:pt>
    <dgm:pt modelId="{1F8F8BF2-DD9F-F74D-BC63-477FF46FB68F}" type="pres">
      <dgm:prSet presAssocID="{8D17117A-E174-5245-9BAA-7A65E3CEA8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23AF363-699D-D542-9DD5-8CF24849ADC5}" type="presOf" srcId="{9BDAF93A-17BF-7043-9BDF-2481A028B697}" destId="{63ACFAAB-354B-A341-B9AF-6986FCAA39FB}" srcOrd="0" destOrd="0" presId="urn:microsoft.com/office/officeart/2005/8/layout/equation1"/>
    <dgm:cxn modelId="{325792B6-53A6-B045-BE6B-BE365ECAA7A9}" type="presOf" srcId="{8D17117A-E174-5245-9BAA-7A65E3CEA88A}" destId="{1F8F8BF2-DD9F-F74D-BC63-477FF46FB68F}" srcOrd="0" destOrd="0" presId="urn:microsoft.com/office/officeart/2005/8/layout/equation1"/>
    <dgm:cxn modelId="{F9812A97-4882-3A4D-A7FB-11BEEA4605E6}" type="presOf" srcId="{BC7636C3-1B95-2744-84EA-B57913AC7606}" destId="{66448D17-587C-B349-AA20-BD3DB0369142}" srcOrd="0" destOrd="0" presId="urn:microsoft.com/office/officeart/2005/8/layout/equation1"/>
    <dgm:cxn modelId="{30223AA3-B55C-964F-AF7B-C66C1820A99F}" srcId="{0ABEC10C-3265-8A46-B006-619433C5D674}" destId="{8D17117A-E174-5245-9BAA-7A65E3CEA88A}" srcOrd="2" destOrd="0" parTransId="{CC17FC5C-59BE-0E47-AA95-6492301AAB10}" sibTransId="{28CC00EB-5856-6A40-8686-220F3459EEC1}"/>
    <dgm:cxn modelId="{6EF36D10-0CB7-AB4E-8AFB-61B2D37562B2}" type="presOf" srcId="{0ABEC10C-3265-8A46-B006-619433C5D674}" destId="{394C9A6F-FC60-7F43-8D42-1C1F1C2105B7}" srcOrd="0" destOrd="0" presId="urn:microsoft.com/office/officeart/2005/8/layout/equation1"/>
    <dgm:cxn modelId="{0A3D5547-AD03-3242-9B85-A2BF159FB788}" type="presOf" srcId="{21760634-EB6E-4F43-899F-7664C02D0A54}" destId="{56F40630-89C6-BA4E-BFD3-FC5FECA8C18E}" srcOrd="0" destOrd="0" presId="urn:microsoft.com/office/officeart/2005/8/layout/equation1"/>
    <dgm:cxn modelId="{EA858962-B85B-A84B-8C53-D0DBB69BC4A9}" srcId="{0ABEC10C-3265-8A46-B006-619433C5D674}" destId="{2D214966-4C5B-C548-81D6-AAC61F28580C}" srcOrd="1" destOrd="0" parTransId="{A20D5CA8-9867-C24F-AA56-8F0AA35DF5F3}" sibTransId="{BC7636C3-1B95-2744-84EA-B57913AC7606}"/>
    <dgm:cxn modelId="{EF629502-7AD7-3049-9D74-2DC80D723DCB}" srcId="{0ABEC10C-3265-8A46-B006-619433C5D674}" destId="{9BDAF93A-17BF-7043-9BDF-2481A028B697}" srcOrd="0" destOrd="0" parTransId="{BD9D5C55-4A31-454C-AD42-047E2884366E}" sibTransId="{21760634-EB6E-4F43-899F-7664C02D0A54}"/>
    <dgm:cxn modelId="{C2B3A705-058D-D944-ADB4-07EE5280CB8C}" type="presOf" srcId="{2D214966-4C5B-C548-81D6-AAC61F28580C}" destId="{02D05047-8021-F74F-956B-C8B90940CC7E}" srcOrd="0" destOrd="0" presId="urn:microsoft.com/office/officeart/2005/8/layout/equation1"/>
    <dgm:cxn modelId="{33DF5FEA-02B5-124A-9949-71C2500120E5}" type="presParOf" srcId="{394C9A6F-FC60-7F43-8D42-1C1F1C2105B7}" destId="{63ACFAAB-354B-A341-B9AF-6986FCAA39FB}" srcOrd="0" destOrd="0" presId="urn:microsoft.com/office/officeart/2005/8/layout/equation1"/>
    <dgm:cxn modelId="{EA0CBC81-558F-6E48-BB56-CB4AA3B7AEA4}" type="presParOf" srcId="{394C9A6F-FC60-7F43-8D42-1C1F1C2105B7}" destId="{B96D2D54-3383-4E4B-A8A4-CB66873A6923}" srcOrd="1" destOrd="0" presId="urn:microsoft.com/office/officeart/2005/8/layout/equation1"/>
    <dgm:cxn modelId="{D52FA0BB-F86D-4B48-82CF-6BC3EB8A8DB3}" type="presParOf" srcId="{394C9A6F-FC60-7F43-8D42-1C1F1C2105B7}" destId="{56F40630-89C6-BA4E-BFD3-FC5FECA8C18E}" srcOrd="2" destOrd="0" presId="urn:microsoft.com/office/officeart/2005/8/layout/equation1"/>
    <dgm:cxn modelId="{B9EBBB39-6D35-B742-BFB2-25B8AEFF6635}" type="presParOf" srcId="{394C9A6F-FC60-7F43-8D42-1C1F1C2105B7}" destId="{ABEA8144-D241-9949-A47A-90CF5482C0D5}" srcOrd="3" destOrd="0" presId="urn:microsoft.com/office/officeart/2005/8/layout/equation1"/>
    <dgm:cxn modelId="{13CD471C-1B13-CC4F-8DB2-6FEEF6FC2837}" type="presParOf" srcId="{394C9A6F-FC60-7F43-8D42-1C1F1C2105B7}" destId="{02D05047-8021-F74F-956B-C8B90940CC7E}" srcOrd="4" destOrd="0" presId="urn:microsoft.com/office/officeart/2005/8/layout/equation1"/>
    <dgm:cxn modelId="{5E909A93-D2F6-9B4E-AC30-561D01B0349C}" type="presParOf" srcId="{394C9A6F-FC60-7F43-8D42-1C1F1C2105B7}" destId="{267BE04C-88AF-4B40-AB08-BB0476C80765}" srcOrd="5" destOrd="0" presId="urn:microsoft.com/office/officeart/2005/8/layout/equation1"/>
    <dgm:cxn modelId="{46AFE6B2-49AE-F844-94C3-8B7B09243839}" type="presParOf" srcId="{394C9A6F-FC60-7F43-8D42-1C1F1C2105B7}" destId="{66448D17-587C-B349-AA20-BD3DB0369142}" srcOrd="6" destOrd="0" presId="urn:microsoft.com/office/officeart/2005/8/layout/equation1"/>
    <dgm:cxn modelId="{D607E82E-12F1-0849-A881-8FBBFAC0F3BB}" type="presParOf" srcId="{394C9A6F-FC60-7F43-8D42-1C1F1C2105B7}" destId="{658E533A-B24B-C84B-B40A-ADBDAEE477B5}" srcOrd="7" destOrd="0" presId="urn:microsoft.com/office/officeart/2005/8/layout/equation1"/>
    <dgm:cxn modelId="{B1486434-66E2-754E-8912-D5DA070A5EF1}" type="presParOf" srcId="{394C9A6F-FC60-7F43-8D42-1C1F1C2105B7}" destId="{1F8F8BF2-DD9F-F74D-BC63-477FF46FB68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ABEC10C-3265-8A46-B006-619433C5D674}" type="doc">
      <dgm:prSet loTypeId="urn:microsoft.com/office/officeart/2005/8/layout/equation1" loCatId="" qsTypeId="urn:microsoft.com/office/officeart/2005/8/quickstyle/simple4" qsCatId="simple" csTypeId="urn:microsoft.com/office/officeart/2005/8/colors/accent1_2" csCatId="accent1" phldr="1"/>
      <dgm:spPr/>
    </dgm:pt>
    <dgm:pt modelId="{9BDAF93A-17BF-7043-9BDF-2481A028B697}">
      <dgm:prSet phldrT="[Text]"/>
      <dgm:spPr/>
      <dgm:t>
        <a:bodyPr/>
        <a:lstStyle/>
        <a:p>
          <a:r>
            <a:rPr 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rPr>
            <a:t>Natural gas is less polluting than coal</a:t>
          </a:r>
          <a:endParaRPr lang="en-US" dirty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endParaRPr>
        </a:p>
      </dgm:t>
    </dgm:pt>
    <dgm:pt modelId="{BD9D5C55-4A31-454C-AD42-047E2884366E}" type="parTrans" cxnId="{EF629502-7AD7-3049-9D74-2DC80D723DCB}">
      <dgm:prSet/>
      <dgm:spPr/>
      <dgm:t>
        <a:bodyPr/>
        <a:lstStyle/>
        <a:p>
          <a:endParaRPr lang="en-US"/>
        </a:p>
      </dgm:t>
    </dgm:pt>
    <dgm:pt modelId="{21760634-EB6E-4F43-899F-7664C02D0A54}" type="sibTrans" cxnId="{EF629502-7AD7-3049-9D74-2DC80D723DCB}">
      <dgm:prSet/>
      <dgm:spPr/>
      <dgm:t>
        <a:bodyPr/>
        <a:lstStyle/>
        <a:p>
          <a:endParaRPr lang="en-US"/>
        </a:p>
      </dgm:t>
    </dgm:pt>
    <dgm:pt modelId="{2D214966-4C5B-C548-81D6-AAC61F28580C}">
      <dgm:prSet phldrT="[Text]"/>
      <dgm:spPr/>
      <dgm:t>
        <a:bodyPr/>
        <a:lstStyle/>
        <a:p>
          <a:r>
            <a:rPr lang="en-US" dirty="0" smtClean="0">
              <a:solidFill>
                <a:srgbClr val="7F7F7F"/>
              </a:solidFill>
              <a:latin typeface="Arial"/>
              <a:cs typeface="Arial"/>
            </a:rPr>
            <a:t> Exports of LNG will displace coal</a:t>
          </a:r>
          <a:endParaRPr lang="en-US" dirty="0">
            <a:solidFill>
              <a:srgbClr val="7F7F7F"/>
            </a:solidFill>
            <a:latin typeface="Arial"/>
            <a:cs typeface="Arial"/>
          </a:endParaRPr>
        </a:p>
      </dgm:t>
    </dgm:pt>
    <dgm:pt modelId="{A20D5CA8-9867-C24F-AA56-8F0AA35DF5F3}" type="parTrans" cxnId="{EA858962-B85B-A84B-8C53-D0DBB69BC4A9}">
      <dgm:prSet/>
      <dgm:spPr/>
      <dgm:t>
        <a:bodyPr/>
        <a:lstStyle/>
        <a:p>
          <a:endParaRPr lang="en-US"/>
        </a:p>
      </dgm:t>
    </dgm:pt>
    <dgm:pt modelId="{BC7636C3-1B95-2744-84EA-B57913AC7606}" type="sibTrans" cxnId="{EA858962-B85B-A84B-8C53-D0DBB69BC4A9}">
      <dgm:prSet/>
      <dgm:spPr/>
      <dgm:t>
        <a:bodyPr/>
        <a:lstStyle/>
        <a:p>
          <a:endParaRPr lang="en-US"/>
        </a:p>
      </dgm:t>
    </dgm:pt>
    <dgm:pt modelId="{8D17117A-E174-5245-9BAA-7A65E3CEA88A}">
      <dgm:prSet phldrT="[Text]"/>
      <dgm:spPr/>
      <dgm:t>
        <a:bodyPr/>
        <a:lstStyle/>
        <a:p>
          <a:r>
            <a:rPr lang="en-US" dirty="0" smtClean="0">
              <a:solidFill>
                <a:srgbClr val="7F7F7F"/>
              </a:solidFill>
              <a:latin typeface="Arial"/>
              <a:cs typeface="Arial"/>
            </a:rPr>
            <a:t>Overall carbon pollution will drop</a:t>
          </a:r>
          <a:endParaRPr lang="en-US" dirty="0">
            <a:solidFill>
              <a:srgbClr val="7F7F7F"/>
            </a:solidFill>
            <a:latin typeface="Arial"/>
            <a:cs typeface="Arial"/>
          </a:endParaRPr>
        </a:p>
      </dgm:t>
    </dgm:pt>
    <dgm:pt modelId="{CC17FC5C-59BE-0E47-AA95-6492301AAB10}" type="parTrans" cxnId="{30223AA3-B55C-964F-AF7B-C66C1820A99F}">
      <dgm:prSet/>
      <dgm:spPr/>
      <dgm:t>
        <a:bodyPr/>
        <a:lstStyle/>
        <a:p>
          <a:endParaRPr lang="en-US"/>
        </a:p>
      </dgm:t>
    </dgm:pt>
    <dgm:pt modelId="{28CC00EB-5856-6A40-8686-220F3459EEC1}" type="sibTrans" cxnId="{30223AA3-B55C-964F-AF7B-C66C1820A99F}">
      <dgm:prSet/>
      <dgm:spPr/>
      <dgm:t>
        <a:bodyPr/>
        <a:lstStyle/>
        <a:p>
          <a:endParaRPr lang="en-US"/>
        </a:p>
      </dgm:t>
    </dgm:pt>
    <dgm:pt modelId="{394C9A6F-FC60-7F43-8D42-1C1F1C2105B7}" type="pres">
      <dgm:prSet presAssocID="{0ABEC10C-3265-8A46-B006-619433C5D674}" presName="linearFlow" presStyleCnt="0">
        <dgm:presLayoutVars>
          <dgm:dir/>
          <dgm:resizeHandles val="exact"/>
        </dgm:presLayoutVars>
      </dgm:prSet>
      <dgm:spPr/>
    </dgm:pt>
    <dgm:pt modelId="{63ACFAAB-354B-A341-B9AF-6986FCAA39FB}" type="pres">
      <dgm:prSet presAssocID="{9BDAF93A-17BF-7043-9BDF-2481A028B69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6D2D54-3383-4E4B-A8A4-CB66873A6923}" type="pres">
      <dgm:prSet presAssocID="{21760634-EB6E-4F43-899F-7664C02D0A54}" presName="spacerL" presStyleCnt="0"/>
      <dgm:spPr/>
    </dgm:pt>
    <dgm:pt modelId="{56F40630-89C6-BA4E-BFD3-FC5FECA8C18E}" type="pres">
      <dgm:prSet presAssocID="{21760634-EB6E-4F43-899F-7664C02D0A54}" presName="sibTrans" presStyleLbl="sibTrans2D1" presStyleIdx="0" presStyleCnt="2"/>
      <dgm:spPr/>
      <dgm:t>
        <a:bodyPr/>
        <a:lstStyle/>
        <a:p>
          <a:endParaRPr lang="en-US"/>
        </a:p>
      </dgm:t>
    </dgm:pt>
    <dgm:pt modelId="{ABEA8144-D241-9949-A47A-90CF5482C0D5}" type="pres">
      <dgm:prSet presAssocID="{21760634-EB6E-4F43-899F-7664C02D0A54}" presName="spacerR" presStyleCnt="0"/>
      <dgm:spPr/>
    </dgm:pt>
    <dgm:pt modelId="{02D05047-8021-F74F-956B-C8B90940CC7E}" type="pres">
      <dgm:prSet presAssocID="{2D214966-4C5B-C548-81D6-AAC61F28580C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7BE04C-88AF-4B40-AB08-BB0476C80765}" type="pres">
      <dgm:prSet presAssocID="{BC7636C3-1B95-2744-84EA-B57913AC7606}" presName="spacerL" presStyleCnt="0"/>
      <dgm:spPr/>
    </dgm:pt>
    <dgm:pt modelId="{66448D17-587C-B349-AA20-BD3DB0369142}" type="pres">
      <dgm:prSet presAssocID="{BC7636C3-1B95-2744-84EA-B57913AC7606}" presName="sibTrans" presStyleLbl="sibTrans2D1" presStyleIdx="1" presStyleCnt="2"/>
      <dgm:spPr/>
      <dgm:t>
        <a:bodyPr/>
        <a:lstStyle/>
        <a:p>
          <a:endParaRPr lang="en-US"/>
        </a:p>
      </dgm:t>
    </dgm:pt>
    <dgm:pt modelId="{658E533A-B24B-C84B-B40A-ADBDAEE477B5}" type="pres">
      <dgm:prSet presAssocID="{BC7636C3-1B95-2744-84EA-B57913AC7606}" presName="spacerR" presStyleCnt="0"/>
      <dgm:spPr/>
    </dgm:pt>
    <dgm:pt modelId="{1F8F8BF2-DD9F-F74D-BC63-477FF46FB68F}" type="pres">
      <dgm:prSet presAssocID="{8D17117A-E174-5245-9BAA-7A65E3CEA88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951730A-7877-FE47-A07B-AF1FB0710AC6}" type="presOf" srcId="{0ABEC10C-3265-8A46-B006-619433C5D674}" destId="{394C9A6F-FC60-7F43-8D42-1C1F1C2105B7}" srcOrd="0" destOrd="0" presId="urn:microsoft.com/office/officeart/2005/8/layout/equation1"/>
    <dgm:cxn modelId="{B7F22768-AAE6-EB4F-9968-FAE3F2FC4B5B}" type="presOf" srcId="{BC7636C3-1B95-2744-84EA-B57913AC7606}" destId="{66448D17-587C-B349-AA20-BD3DB0369142}" srcOrd="0" destOrd="0" presId="urn:microsoft.com/office/officeart/2005/8/layout/equation1"/>
    <dgm:cxn modelId="{EA3A44C4-CC75-8F4D-986B-395139F8E80C}" type="presOf" srcId="{21760634-EB6E-4F43-899F-7664C02D0A54}" destId="{56F40630-89C6-BA4E-BFD3-FC5FECA8C18E}" srcOrd="0" destOrd="0" presId="urn:microsoft.com/office/officeart/2005/8/layout/equation1"/>
    <dgm:cxn modelId="{800B7871-E786-8841-B5FE-677FBB5F39FB}" type="presOf" srcId="{9BDAF93A-17BF-7043-9BDF-2481A028B697}" destId="{63ACFAAB-354B-A341-B9AF-6986FCAA39FB}" srcOrd="0" destOrd="0" presId="urn:microsoft.com/office/officeart/2005/8/layout/equation1"/>
    <dgm:cxn modelId="{30223AA3-B55C-964F-AF7B-C66C1820A99F}" srcId="{0ABEC10C-3265-8A46-B006-619433C5D674}" destId="{8D17117A-E174-5245-9BAA-7A65E3CEA88A}" srcOrd="2" destOrd="0" parTransId="{CC17FC5C-59BE-0E47-AA95-6492301AAB10}" sibTransId="{28CC00EB-5856-6A40-8686-220F3459EEC1}"/>
    <dgm:cxn modelId="{E869C839-D903-B845-B440-4BB35694232F}" type="presOf" srcId="{2D214966-4C5B-C548-81D6-AAC61F28580C}" destId="{02D05047-8021-F74F-956B-C8B90940CC7E}" srcOrd="0" destOrd="0" presId="urn:microsoft.com/office/officeart/2005/8/layout/equation1"/>
    <dgm:cxn modelId="{EA858962-B85B-A84B-8C53-D0DBB69BC4A9}" srcId="{0ABEC10C-3265-8A46-B006-619433C5D674}" destId="{2D214966-4C5B-C548-81D6-AAC61F28580C}" srcOrd="1" destOrd="0" parTransId="{A20D5CA8-9867-C24F-AA56-8F0AA35DF5F3}" sibTransId="{BC7636C3-1B95-2744-84EA-B57913AC7606}"/>
    <dgm:cxn modelId="{EF629502-7AD7-3049-9D74-2DC80D723DCB}" srcId="{0ABEC10C-3265-8A46-B006-619433C5D674}" destId="{9BDAF93A-17BF-7043-9BDF-2481A028B697}" srcOrd="0" destOrd="0" parTransId="{BD9D5C55-4A31-454C-AD42-047E2884366E}" sibTransId="{21760634-EB6E-4F43-899F-7664C02D0A54}"/>
    <dgm:cxn modelId="{2A615F83-04B6-D244-81FD-41696FE535FA}" type="presOf" srcId="{8D17117A-E174-5245-9BAA-7A65E3CEA88A}" destId="{1F8F8BF2-DD9F-F74D-BC63-477FF46FB68F}" srcOrd="0" destOrd="0" presId="urn:microsoft.com/office/officeart/2005/8/layout/equation1"/>
    <dgm:cxn modelId="{939EEA90-09A0-9940-8E1E-9DEC78D4A35C}" type="presParOf" srcId="{394C9A6F-FC60-7F43-8D42-1C1F1C2105B7}" destId="{63ACFAAB-354B-A341-B9AF-6986FCAA39FB}" srcOrd="0" destOrd="0" presId="urn:microsoft.com/office/officeart/2005/8/layout/equation1"/>
    <dgm:cxn modelId="{AFFA5D41-2313-D547-869E-D26FAFA846DE}" type="presParOf" srcId="{394C9A6F-FC60-7F43-8D42-1C1F1C2105B7}" destId="{B96D2D54-3383-4E4B-A8A4-CB66873A6923}" srcOrd="1" destOrd="0" presId="urn:microsoft.com/office/officeart/2005/8/layout/equation1"/>
    <dgm:cxn modelId="{BAAE74A8-B833-BE47-B973-3CA1262069E4}" type="presParOf" srcId="{394C9A6F-FC60-7F43-8D42-1C1F1C2105B7}" destId="{56F40630-89C6-BA4E-BFD3-FC5FECA8C18E}" srcOrd="2" destOrd="0" presId="urn:microsoft.com/office/officeart/2005/8/layout/equation1"/>
    <dgm:cxn modelId="{D9C53181-2302-6E48-9270-06D5B769B338}" type="presParOf" srcId="{394C9A6F-FC60-7F43-8D42-1C1F1C2105B7}" destId="{ABEA8144-D241-9949-A47A-90CF5482C0D5}" srcOrd="3" destOrd="0" presId="urn:microsoft.com/office/officeart/2005/8/layout/equation1"/>
    <dgm:cxn modelId="{ACF87533-4B20-E944-ADE5-FD00629F3856}" type="presParOf" srcId="{394C9A6F-FC60-7F43-8D42-1C1F1C2105B7}" destId="{02D05047-8021-F74F-956B-C8B90940CC7E}" srcOrd="4" destOrd="0" presId="urn:microsoft.com/office/officeart/2005/8/layout/equation1"/>
    <dgm:cxn modelId="{8256CF0E-19EB-094A-825E-F832EE1DBE84}" type="presParOf" srcId="{394C9A6F-FC60-7F43-8D42-1C1F1C2105B7}" destId="{267BE04C-88AF-4B40-AB08-BB0476C80765}" srcOrd="5" destOrd="0" presId="urn:microsoft.com/office/officeart/2005/8/layout/equation1"/>
    <dgm:cxn modelId="{815E78F3-2BB0-794B-BA84-E30051F17D44}" type="presParOf" srcId="{394C9A6F-FC60-7F43-8D42-1C1F1C2105B7}" destId="{66448D17-587C-B349-AA20-BD3DB0369142}" srcOrd="6" destOrd="0" presId="urn:microsoft.com/office/officeart/2005/8/layout/equation1"/>
    <dgm:cxn modelId="{C5B3C259-81B8-3242-ABD0-663EC9AAD91A}" type="presParOf" srcId="{394C9A6F-FC60-7F43-8D42-1C1F1C2105B7}" destId="{658E533A-B24B-C84B-B40A-ADBDAEE477B5}" srcOrd="7" destOrd="0" presId="urn:microsoft.com/office/officeart/2005/8/layout/equation1"/>
    <dgm:cxn modelId="{16D7F9AA-4336-C543-9E12-735848B781E1}" type="presParOf" srcId="{394C9A6F-FC60-7F43-8D42-1C1F1C2105B7}" destId="{1F8F8BF2-DD9F-F74D-BC63-477FF46FB68F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CFAAB-354B-A341-B9AF-6986FCAA39FB}">
      <dsp:nvSpPr>
        <dsp:cNvPr id="0" name=""/>
        <dsp:cNvSpPr/>
      </dsp:nvSpPr>
      <dsp:spPr>
        <a:xfrm>
          <a:off x="1473" y="594493"/>
          <a:ext cx="1953276" cy="1953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chemeClr val="tx1"/>
              </a:solidFill>
              <a:latin typeface="Arial"/>
              <a:cs typeface="Arial"/>
            </a:rPr>
            <a:t>Natural gas is less polluting than coal</a:t>
          </a:r>
          <a:endParaRPr lang="en-US" sz="2200" kern="1200" dirty="0">
            <a:solidFill>
              <a:schemeClr val="tx1"/>
            </a:solidFill>
            <a:latin typeface="Arial"/>
            <a:cs typeface="Arial"/>
          </a:endParaRPr>
        </a:p>
      </dsp:txBody>
      <dsp:txXfrm>
        <a:off x="287524" y="880544"/>
        <a:ext cx="1381174" cy="1381174"/>
      </dsp:txXfrm>
    </dsp:sp>
    <dsp:sp modelId="{56F40630-89C6-BA4E-BFD3-FC5FECA8C18E}">
      <dsp:nvSpPr>
        <dsp:cNvPr id="0" name=""/>
        <dsp:cNvSpPr/>
      </dsp:nvSpPr>
      <dsp:spPr>
        <a:xfrm>
          <a:off x="2113355" y="1004681"/>
          <a:ext cx="1132900" cy="113290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2263521" y="1437902"/>
        <a:ext cx="832568" cy="266458"/>
      </dsp:txXfrm>
    </dsp:sp>
    <dsp:sp modelId="{02D05047-8021-F74F-956B-C8B90940CC7E}">
      <dsp:nvSpPr>
        <dsp:cNvPr id="0" name=""/>
        <dsp:cNvSpPr/>
      </dsp:nvSpPr>
      <dsp:spPr>
        <a:xfrm>
          <a:off x="3404861" y="594493"/>
          <a:ext cx="1953276" cy="1953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Exports of </a:t>
          </a:r>
          <a:r>
            <a:rPr lang="en-US" sz="2200" kern="1200" dirty="0" smtClean="0">
              <a:solidFill>
                <a:srgbClr val="000000"/>
              </a:solidFill>
              <a:latin typeface="Arial"/>
              <a:cs typeface="Arial"/>
            </a:rPr>
            <a:t>LNG</a:t>
          </a:r>
          <a:r>
            <a:rPr lang="en-US" sz="2200" kern="1200" dirty="0" smtClean="0">
              <a:solidFill>
                <a:srgbClr val="000000"/>
              </a:solidFill>
            </a:rPr>
            <a:t> will displace coal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3690912" y="880544"/>
        <a:ext cx="1381174" cy="1381174"/>
      </dsp:txXfrm>
    </dsp:sp>
    <dsp:sp modelId="{66448D17-587C-B349-AA20-BD3DB0369142}">
      <dsp:nvSpPr>
        <dsp:cNvPr id="0" name=""/>
        <dsp:cNvSpPr/>
      </dsp:nvSpPr>
      <dsp:spPr>
        <a:xfrm>
          <a:off x="5516744" y="1004681"/>
          <a:ext cx="1132900" cy="113290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800" kern="1200"/>
        </a:p>
      </dsp:txBody>
      <dsp:txXfrm>
        <a:off x="5666910" y="1238058"/>
        <a:ext cx="832568" cy="666146"/>
      </dsp:txXfrm>
    </dsp:sp>
    <dsp:sp modelId="{1F8F8BF2-DD9F-F74D-BC63-477FF46FB68F}">
      <dsp:nvSpPr>
        <dsp:cNvPr id="0" name=""/>
        <dsp:cNvSpPr/>
      </dsp:nvSpPr>
      <dsp:spPr>
        <a:xfrm>
          <a:off x="6808250" y="594493"/>
          <a:ext cx="1953276" cy="1953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200" kern="1200" dirty="0" smtClean="0">
              <a:solidFill>
                <a:srgbClr val="000000"/>
              </a:solidFill>
            </a:rPr>
            <a:t>Overall carbon </a:t>
          </a:r>
          <a:r>
            <a:rPr lang="en-US" sz="2200" kern="1200" dirty="0" smtClean="0">
              <a:solidFill>
                <a:srgbClr val="000000"/>
              </a:solidFill>
              <a:latin typeface="Arial"/>
              <a:cs typeface="Arial"/>
            </a:rPr>
            <a:t>pollution</a:t>
          </a:r>
          <a:r>
            <a:rPr lang="en-US" sz="2200" kern="1200" dirty="0" smtClean="0">
              <a:solidFill>
                <a:srgbClr val="000000"/>
              </a:solidFill>
            </a:rPr>
            <a:t> will drop </a:t>
          </a:r>
          <a:endParaRPr lang="en-US" sz="2200" kern="1200" dirty="0">
            <a:solidFill>
              <a:srgbClr val="000000"/>
            </a:solidFill>
          </a:endParaRPr>
        </a:p>
      </dsp:txBody>
      <dsp:txXfrm>
        <a:off x="7094301" y="880544"/>
        <a:ext cx="1381174" cy="138117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ACFAAB-354B-A341-B9AF-6986FCAA39FB}">
      <dsp:nvSpPr>
        <dsp:cNvPr id="0" name=""/>
        <dsp:cNvSpPr/>
      </dsp:nvSpPr>
      <dsp:spPr>
        <a:xfrm>
          <a:off x="1473" y="594493"/>
          <a:ext cx="1953276" cy="1953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chemeClr val="tx1">
                  <a:lumMod val="50000"/>
                  <a:lumOff val="50000"/>
                </a:schemeClr>
              </a:solidFill>
              <a:latin typeface="Arial"/>
              <a:cs typeface="Arial"/>
            </a:rPr>
            <a:t>Natural gas is less polluting than coal</a:t>
          </a:r>
          <a:endParaRPr lang="en-US" sz="2100" kern="1200" dirty="0">
            <a:solidFill>
              <a:schemeClr val="tx1">
                <a:lumMod val="50000"/>
                <a:lumOff val="50000"/>
              </a:schemeClr>
            </a:solidFill>
            <a:latin typeface="Arial"/>
            <a:cs typeface="Arial"/>
          </a:endParaRPr>
        </a:p>
      </dsp:txBody>
      <dsp:txXfrm>
        <a:off x="287524" y="880544"/>
        <a:ext cx="1381174" cy="1381174"/>
      </dsp:txXfrm>
    </dsp:sp>
    <dsp:sp modelId="{56F40630-89C6-BA4E-BFD3-FC5FECA8C18E}">
      <dsp:nvSpPr>
        <dsp:cNvPr id="0" name=""/>
        <dsp:cNvSpPr/>
      </dsp:nvSpPr>
      <dsp:spPr>
        <a:xfrm>
          <a:off x="2113355" y="1004681"/>
          <a:ext cx="1132900" cy="1132900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2263521" y="1437902"/>
        <a:ext cx="832568" cy="266458"/>
      </dsp:txXfrm>
    </dsp:sp>
    <dsp:sp modelId="{02D05047-8021-F74F-956B-C8B90940CC7E}">
      <dsp:nvSpPr>
        <dsp:cNvPr id="0" name=""/>
        <dsp:cNvSpPr/>
      </dsp:nvSpPr>
      <dsp:spPr>
        <a:xfrm>
          <a:off x="3404861" y="594493"/>
          <a:ext cx="1953276" cy="1953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7F7F7F"/>
              </a:solidFill>
              <a:latin typeface="Arial"/>
              <a:cs typeface="Arial"/>
            </a:rPr>
            <a:t> Exports of LNG will displace coal</a:t>
          </a:r>
          <a:endParaRPr lang="en-US" sz="2100" kern="1200" dirty="0">
            <a:solidFill>
              <a:srgbClr val="7F7F7F"/>
            </a:solidFill>
            <a:latin typeface="Arial"/>
            <a:cs typeface="Arial"/>
          </a:endParaRPr>
        </a:p>
      </dsp:txBody>
      <dsp:txXfrm>
        <a:off x="3690912" y="880544"/>
        <a:ext cx="1381174" cy="1381174"/>
      </dsp:txXfrm>
    </dsp:sp>
    <dsp:sp modelId="{66448D17-587C-B349-AA20-BD3DB0369142}">
      <dsp:nvSpPr>
        <dsp:cNvPr id="0" name=""/>
        <dsp:cNvSpPr/>
      </dsp:nvSpPr>
      <dsp:spPr>
        <a:xfrm>
          <a:off x="5516744" y="1004681"/>
          <a:ext cx="1132900" cy="1132900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700" kern="1200"/>
        </a:p>
      </dsp:txBody>
      <dsp:txXfrm>
        <a:off x="5666910" y="1238058"/>
        <a:ext cx="832568" cy="666146"/>
      </dsp:txXfrm>
    </dsp:sp>
    <dsp:sp modelId="{1F8F8BF2-DD9F-F74D-BC63-477FF46FB68F}">
      <dsp:nvSpPr>
        <dsp:cNvPr id="0" name=""/>
        <dsp:cNvSpPr/>
      </dsp:nvSpPr>
      <dsp:spPr>
        <a:xfrm>
          <a:off x="6808250" y="594493"/>
          <a:ext cx="1953276" cy="195327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>
              <a:solidFill>
                <a:srgbClr val="7F7F7F"/>
              </a:solidFill>
              <a:latin typeface="Arial"/>
              <a:cs typeface="Arial"/>
            </a:rPr>
            <a:t>Overall carbon pollution will drop</a:t>
          </a:r>
          <a:endParaRPr lang="en-US" sz="2100" kern="1200" dirty="0">
            <a:solidFill>
              <a:srgbClr val="7F7F7F"/>
            </a:solidFill>
            <a:latin typeface="Arial"/>
            <a:cs typeface="Arial"/>
          </a:endParaRPr>
        </a:p>
      </dsp:txBody>
      <dsp:txXfrm>
        <a:off x="7094301" y="880544"/>
        <a:ext cx="1381174" cy="1381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23759E-1111-F24E-B39A-0BDB0C6BFA97}" type="datetimeFigureOut">
              <a:rPr lang="en-US"/>
              <a:pPr>
                <a:defRPr/>
              </a:pPr>
              <a:t>2015-01-23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BC0E830-BAD2-8B42-8485-7767A5714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4012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0F7BB41-7722-7E41-B6CD-601493C2F570}" type="datetimeFigureOut">
              <a:rPr lang="en-US"/>
              <a:pPr>
                <a:defRPr/>
              </a:pPr>
              <a:t>2015-01-23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noProof="0" smtClean="0"/>
              <a:t>Click to edit Master text styles</a:t>
            </a:r>
          </a:p>
          <a:p>
            <a:pPr lvl="1"/>
            <a:r>
              <a:rPr lang="en-CA" noProof="0" smtClean="0"/>
              <a:t>Second level</a:t>
            </a:r>
          </a:p>
          <a:p>
            <a:pPr lvl="2"/>
            <a:r>
              <a:rPr lang="en-CA" noProof="0" smtClean="0"/>
              <a:t>Third level</a:t>
            </a:r>
          </a:p>
          <a:p>
            <a:pPr lvl="3"/>
            <a:r>
              <a:rPr lang="en-CA" noProof="0" smtClean="0"/>
              <a:t>Fourth level</a:t>
            </a:r>
          </a:p>
          <a:p>
            <a:pPr lvl="4"/>
            <a:r>
              <a:rPr lang="en-CA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296782-30B0-1949-81B4-2B3934F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6943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4761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6896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868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950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820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1" indent="0" algn="l" defTabSz="4572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sz="28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6296782-30B0-1949-81B4-2B3934FA611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627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371600" y="2609402"/>
            <a:ext cx="7025379" cy="1257192"/>
          </a:xfrm>
        </p:spPr>
        <p:txBody>
          <a:bodyPr/>
          <a:lstStyle>
            <a:lvl1pPr marL="0" indent="0" algn="l">
              <a:buNone/>
              <a:defRPr sz="32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0044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246325"/>
            <a:ext cx="6210447" cy="2249538"/>
          </a:xfrm>
        </p:spPr>
        <p:txBody>
          <a:bodyPr/>
          <a:lstStyle>
            <a:lvl1pPr>
              <a:defRPr sz="5400" b="1" i="0">
                <a:solidFill>
                  <a:schemeClr val="tx2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9881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7238"/>
            <a:ext cx="8229600" cy="1181100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0584"/>
            <a:ext cx="4038600" cy="4094163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0584"/>
            <a:ext cx="4038600" cy="4094163"/>
          </a:xfrm>
        </p:spPr>
        <p:txBody>
          <a:bodyPr/>
          <a:lstStyle>
            <a:lvl1pPr>
              <a:defRPr sz="28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E098D-9AC6-624F-9FC8-8173BBFE1D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839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297"/>
            <a:ext cx="8229600" cy="1143000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45A320-6778-2C4F-B50A-95A65580734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394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 algn="l">
              <a:defRPr smtClean="0"/>
            </a:lvl1pPr>
          </a:lstStyle>
          <a:p>
            <a:pPr>
              <a:defRPr/>
            </a:pPr>
            <a:fld id="{B3525F5C-A975-AE40-9A57-8EB07FF9C1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45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96837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241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5493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2300"/>
            <a:ext cx="8229600" cy="1143000"/>
          </a:xfrm>
        </p:spPr>
        <p:txBody>
          <a:bodyPr/>
          <a:lstStyle/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4350"/>
            <a:ext cx="8229600" cy="4057650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3209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4058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96108"/>
            <a:ext cx="8229600" cy="4057650"/>
          </a:xfrm>
        </p:spPr>
        <p:txBody>
          <a:bodyPr/>
          <a:lstStyle>
            <a:lvl1pPr marL="0" indent="0">
              <a:buNone/>
              <a:defRPr>
                <a:latin typeface="Arial"/>
                <a:cs typeface="Arial"/>
              </a:defRPr>
            </a:lvl1pPr>
            <a:lvl2pPr marL="457200" indent="0">
              <a:buNone/>
              <a:defRPr>
                <a:latin typeface="Helvetica"/>
                <a:cs typeface="Helvetica"/>
              </a:defRPr>
            </a:lvl2pPr>
            <a:lvl3pPr marL="914400" indent="0">
              <a:buNone/>
              <a:defRPr>
                <a:latin typeface="Helvetica"/>
                <a:cs typeface="Helvetica"/>
              </a:defRPr>
            </a:lvl3pPr>
            <a:lvl4pPr marL="1371600" indent="0">
              <a:buNone/>
              <a:defRPr>
                <a:latin typeface="Helvetica"/>
                <a:cs typeface="Helvetica"/>
              </a:defRPr>
            </a:lvl4pPr>
            <a:lvl5pPr marL="1828800" indent="0">
              <a:buNone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5067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32906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88396"/>
            <a:ext cx="8229600" cy="3890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8448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7010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803094"/>
            <a:ext cx="40386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3094"/>
            <a:ext cx="4038600" cy="3567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1022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26068"/>
            <a:ext cx="8229600" cy="1143000"/>
          </a:xfrm>
        </p:spPr>
        <p:txBody>
          <a:bodyPr anchor="b"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43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9817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4515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95623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1371600" y="850770"/>
            <a:ext cx="6400800" cy="1640384"/>
          </a:xfrm>
        </p:spPr>
        <p:txBody>
          <a:bodyPr/>
          <a:lstStyle>
            <a:lvl1pPr>
              <a:lnSpc>
                <a:spcPct val="90000"/>
              </a:lnSpc>
              <a:defRPr sz="54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371600" y="2606430"/>
            <a:ext cx="6400800" cy="155526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4">
                    <a:lumMod val="60000"/>
                    <a:lumOff val="40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1371600" y="4425462"/>
            <a:ext cx="6400800" cy="106093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buNone/>
              <a:defRPr/>
            </a:lvl2pPr>
          </a:lstStyle>
          <a:p>
            <a:pPr lvl="0"/>
            <a:r>
              <a:rPr lang="en-CA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8900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98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8"/>
            <a:ext cx="8229600" cy="3890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322263" y="6362700"/>
            <a:ext cx="49053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6195AC-21D2-DB49-B9D1-DEC3FC2272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398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6030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80757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347796-0E6E-4C4C-A004-EF5AC7EBD7F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735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98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7938"/>
            <a:ext cx="8229600" cy="3890963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 sz="18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</a:p>
          <a:p>
            <a:pPr lvl="1"/>
            <a:r>
              <a:rPr lang="en-CA" dirty="0" smtClean="0"/>
              <a:t>Second level</a:t>
            </a:r>
          </a:p>
          <a:p>
            <a:pPr lvl="2"/>
            <a:r>
              <a:rPr lang="en-CA" dirty="0" smtClean="0"/>
              <a:t>Third level</a:t>
            </a:r>
          </a:p>
          <a:p>
            <a:pPr lvl="3"/>
            <a:r>
              <a:rPr lang="en-CA" dirty="0" smtClean="0"/>
              <a:t>Fourth level</a:t>
            </a:r>
          </a:p>
          <a:p>
            <a:pPr lvl="4"/>
            <a:r>
              <a:rPr lang="en-CA" dirty="0" smtClean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6195AC-21D2-DB49-B9D1-DEC3FC2272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60680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456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6456"/>
            <a:ext cx="8229600" cy="3548063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>
                <a:latin typeface="Helvetica"/>
                <a:cs typeface="Helvetica"/>
              </a:defRPr>
            </a:lvl4pPr>
            <a:lvl5pPr marL="1828800" indent="0">
              <a:buNone/>
              <a:defRPr>
                <a:latin typeface="Helvetica"/>
                <a:cs typeface="Helvetica"/>
              </a:defRPr>
            </a:lvl5pPr>
          </a:lstStyle>
          <a:p>
            <a:pPr lvl="0"/>
            <a:r>
              <a:rPr lang="en-CA" dirty="0" smtClean="0"/>
              <a:t>Click to edit Master text styles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F854A-69F0-F140-BCA1-E109CBA84B0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84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theme" Target="../theme/theme2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theme" Target="../theme/theme3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6888" y="550863"/>
            <a:ext cx="7866062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990725"/>
            <a:ext cx="7583487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pic>
        <p:nvPicPr>
          <p:cNvPr id="1028" name="Picture 6" descr="blueboxlogov1-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6345238"/>
            <a:ext cx="1077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7" r:id="rId2"/>
    <p:sldLayoutId id="2147483698" r:id="rId3"/>
    <p:sldLayoutId id="2147483700" r:id="rId4"/>
    <p:sldLayoutId id="2147483702" r:id="rId5"/>
    <p:sldLayoutId id="2147483704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86AADD"/>
          </a:solidFill>
          <a:latin typeface="Arial"/>
          <a:ea typeface="+mj-ea"/>
          <a:cs typeface="Arial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-128"/>
          <a:cs typeface="ＭＳ Ｐゴシック" charset="-128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-128"/>
          <a:cs typeface="ＭＳ Ｐゴシック" charset="-128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-128"/>
          <a:cs typeface="ＭＳ Ｐゴシック" charset="-128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533400" indent="-533400" algn="l" rtl="0" eaLnBrk="1" fontAlgn="base" hangingPunct="1">
        <a:spcBef>
          <a:spcPts val="2000"/>
        </a:spcBef>
        <a:spcAft>
          <a:spcPct val="0"/>
        </a:spcAft>
        <a:buFont typeface="Wingdings 2" charset="0"/>
        <a:buChar char=""/>
        <a:defRPr sz="3200" kern="1200">
          <a:solidFill>
            <a:srgbClr val="1B3861"/>
          </a:solidFill>
          <a:latin typeface="Arial"/>
          <a:ea typeface="+mn-ea"/>
          <a:cs typeface="Arial"/>
        </a:defRPr>
      </a:lvl1pPr>
      <a:lvl2pPr marL="812800" indent="-530225" algn="l" rtl="0" eaLnBrk="1" fontAlgn="base" hangingPunct="1">
        <a:spcBef>
          <a:spcPts val="600"/>
        </a:spcBef>
        <a:spcAft>
          <a:spcPct val="0"/>
        </a:spcAft>
        <a:buFont typeface="Wingdings 2" charset="0"/>
        <a:buChar char=""/>
        <a:defRPr sz="2800" kern="1200">
          <a:solidFill>
            <a:schemeClr val="tx2"/>
          </a:solidFill>
          <a:latin typeface="Arial"/>
          <a:ea typeface="+mn-ea"/>
          <a:cs typeface="Arial"/>
        </a:defRPr>
      </a:lvl2pPr>
      <a:lvl3pPr marL="1079500" indent="-501650" algn="l" rtl="0" eaLnBrk="1" fontAlgn="base" hangingPunct="1">
        <a:spcBef>
          <a:spcPts val="600"/>
        </a:spcBef>
        <a:spcAft>
          <a:spcPct val="0"/>
        </a:spcAft>
        <a:buFont typeface="Wingdings 2" charset="0"/>
        <a:buChar char=""/>
        <a:defRPr sz="2000" kern="1200">
          <a:solidFill>
            <a:schemeClr val="tx2"/>
          </a:solidFill>
          <a:latin typeface="Arial"/>
          <a:ea typeface="+mn-ea"/>
          <a:cs typeface="Arial"/>
        </a:defRPr>
      </a:lvl3pPr>
      <a:lvl4pPr marL="1143000" indent="-282575" algn="l" rtl="0" eaLnBrk="1" fontAlgn="base" hangingPunct="1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tx2"/>
          </a:solidFill>
          <a:latin typeface="Trebuchet MS"/>
          <a:ea typeface="Trebuchet MS" charset="0"/>
          <a:cs typeface="Trebuchet MS"/>
        </a:defRPr>
      </a:lvl4pPr>
      <a:lvl5pPr marL="1425575" indent="-282575" algn="l" rtl="0" eaLnBrk="1" fontAlgn="base" hangingPunct="1">
        <a:spcBef>
          <a:spcPts val="600"/>
        </a:spcBef>
        <a:spcAft>
          <a:spcPct val="0"/>
        </a:spcAft>
        <a:buFont typeface="Wingdings 2" charset="0"/>
        <a:buChar char=""/>
        <a:defRPr kern="1200">
          <a:solidFill>
            <a:schemeClr val="tx2"/>
          </a:solidFill>
          <a:latin typeface="Trebuchet MS"/>
          <a:ea typeface="Trebuchet MS" charset="0"/>
          <a:cs typeface="Trebuchet M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068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97050"/>
            <a:ext cx="82296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22263" y="6362700"/>
            <a:ext cx="490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>
                    <a:lumMod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fld id="{EA76E56A-19B1-7049-9A6F-08E756DC25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2053" name="Picture 6" descr="blueboxlogov1-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725" y="6345238"/>
            <a:ext cx="10779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703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86AADD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1B386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B386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B386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B3861"/>
          </a:solidFill>
          <a:latin typeface="Candara"/>
          <a:ea typeface="ＭＳ Ｐゴシック" charset="0"/>
          <a:cs typeface="Candar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B3861"/>
          </a:solidFill>
          <a:latin typeface="Candara"/>
          <a:ea typeface="Candara" charset="0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699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31963"/>
            <a:ext cx="82296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</p:txBody>
      </p:sp>
      <p:pic>
        <p:nvPicPr>
          <p:cNvPr id="3076" name="Picture 5" descr="blueboxlogov1-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8788" y="0"/>
            <a:ext cx="1077912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Slide Number Placeholder 5"/>
          <p:cNvSpPr txBox="1">
            <a:spLocks/>
          </p:cNvSpPr>
          <p:nvPr/>
        </p:nvSpPr>
        <p:spPr>
          <a:xfrm>
            <a:off x="8374063" y="6362700"/>
            <a:ext cx="490537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bg1">
                    <a:lumMod val="75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60D3797-47C1-9E4A-BB6A-6E800733B83C}" type="slidenum">
              <a:rPr lang="en-US" smtClean="0">
                <a:latin typeface="Arial"/>
                <a:cs typeface="Arial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US" dirty="0">
              <a:latin typeface="Arial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 kern="1200">
          <a:solidFill>
            <a:srgbClr val="86AADD"/>
          </a:solidFill>
          <a:latin typeface="Arial"/>
          <a:ea typeface="ＭＳ Ｐゴシック" charset="0"/>
          <a:cs typeface="Arial"/>
        </a:defRPr>
      </a:lvl1pPr>
      <a:lvl2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2pPr>
      <a:lvl3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3pPr>
      <a:lvl4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4pPr>
      <a:lvl5pPr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5pPr>
      <a:lvl6pPr marL="4572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6pPr>
      <a:lvl7pPr marL="9144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7pPr>
      <a:lvl8pPr marL="13716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8pPr>
      <a:lvl9pPr marL="1828800" algn="l" defTabSz="457200" rtl="0" fontAlgn="base">
        <a:lnSpc>
          <a:spcPct val="90000"/>
        </a:lnSpc>
        <a:spcBef>
          <a:spcPct val="0"/>
        </a:spcBef>
        <a:spcAft>
          <a:spcPct val="0"/>
        </a:spcAft>
        <a:defRPr sz="4400" b="1">
          <a:solidFill>
            <a:srgbClr val="86AADD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rgbClr val="1B386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rgbClr val="1B386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rgbClr val="1B386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1B3861"/>
          </a:solidFill>
          <a:latin typeface="Candara"/>
          <a:ea typeface="ＭＳ Ｐゴシック" charset="0"/>
          <a:cs typeface="Candara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1B3861"/>
          </a:solidFill>
          <a:latin typeface="Candara"/>
          <a:ea typeface="Candara" charset="0"/>
          <a:cs typeface="Candar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8.xml"/><Relationship Id="rId2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itle 1"/>
          <p:cNvSpPr>
            <a:spLocks noGrp="1"/>
          </p:cNvSpPr>
          <p:nvPr>
            <p:ph type="ctrTitle"/>
          </p:nvPr>
        </p:nvSpPr>
        <p:spPr>
          <a:xfrm>
            <a:off x="542290" y="431800"/>
            <a:ext cx="8601710" cy="1283118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LNG and climate change</a:t>
            </a:r>
            <a:endParaRPr lang="en-US" dirty="0">
              <a:latin typeface="Arial" charset="0"/>
              <a:ea typeface="ＭＳ Ｐゴシック" charset="0"/>
            </a:endParaRPr>
          </a:p>
        </p:txBody>
      </p:sp>
      <p:sp>
        <p:nvSpPr>
          <p:cNvPr id="1126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29590" y="3349625"/>
            <a:ext cx="8291302" cy="1784804"/>
          </a:xfrm>
        </p:spPr>
        <p:txBody>
          <a:bodyPr/>
          <a:lstStyle/>
          <a:p>
            <a:r>
              <a:rPr lang="en-US" sz="2000" dirty="0" err="1">
                <a:latin typeface="Arial" charset="0"/>
                <a:ea typeface="ＭＳ Ｐゴシック" charset="0"/>
              </a:rPr>
              <a:t>Josha</a:t>
            </a:r>
            <a:r>
              <a:rPr lang="en-US" sz="2000" dirty="0">
                <a:latin typeface="Arial" charset="0"/>
                <a:ea typeface="ＭＳ Ｐゴシック" charset="0"/>
              </a:rPr>
              <a:t> </a:t>
            </a:r>
            <a:r>
              <a:rPr lang="en-US" sz="2000" dirty="0" err="1" smtClean="0">
                <a:latin typeface="Arial" charset="0"/>
                <a:ea typeface="ＭＳ Ｐゴシック" charset="0"/>
              </a:rPr>
              <a:t>MacNab</a:t>
            </a:r>
            <a:r>
              <a:rPr lang="en-US" sz="2000" dirty="0" smtClean="0">
                <a:latin typeface="Arial" charset="0"/>
                <a:ea typeface="ＭＳ Ｐゴシック" charset="0"/>
              </a:rPr>
              <a:t>, B.C. Director</a:t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r>
              <a:rPr lang="en-US" sz="2000" dirty="0" smtClean="0">
                <a:latin typeface="Arial" charset="0"/>
                <a:ea typeface="ＭＳ Ｐゴシック" charset="0"/>
              </a:rPr>
              <a:t>Matt Horne, B.C. Associate Director </a:t>
            </a:r>
          </a:p>
          <a:p>
            <a:r>
              <a:rPr lang="en-US" sz="2000" dirty="0" smtClean="0">
                <a:latin typeface="Arial" charset="0"/>
                <a:ea typeface="ＭＳ Ｐゴシック" charset="0"/>
              </a:rPr>
              <a:t>Pembina Institute</a:t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endParaRPr lang="en-US" sz="2000" dirty="0" smtClean="0">
              <a:latin typeface="Arial" charset="0"/>
              <a:ea typeface="ＭＳ Ｐゴシック" charset="0"/>
            </a:endParaRPr>
          </a:p>
          <a:p>
            <a:endParaRPr lang="en-US" sz="2000" i="1" dirty="0" smtClean="0">
              <a:latin typeface="Arial" charset="0"/>
              <a:ea typeface="ＭＳ Ｐゴシック" charset="0"/>
            </a:endParaRPr>
          </a:p>
          <a:p>
            <a:r>
              <a:rPr lang="en-US" sz="2000" i="1" dirty="0" smtClean="0">
                <a:latin typeface="Arial" charset="0"/>
                <a:ea typeface="ＭＳ Ｐゴシック" charset="0"/>
              </a:rPr>
              <a:t>For technical support, call: 1 (604) 354-2628</a:t>
            </a:r>
            <a:r>
              <a:rPr lang="en-US" sz="2000" dirty="0" smtClean="0">
                <a:latin typeface="Arial" charset="0"/>
                <a:ea typeface="ＭＳ Ｐゴシック" charset="0"/>
              </a:rPr>
              <a:t/>
            </a:r>
            <a:br>
              <a:rPr lang="en-US" sz="2000" dirty="0" smtClean="0">
                <a:latin typeface="Arial" charset="0"/>
                <a:ea typeface="ＭＳ Ｐゴシック" charset="0"/>
              </a:rPr>
            </a:br>
            <a:endParaRPr lang="en-US" sz="2000" dirty="0">
              <a:latin typeface="Arial" charset="0"/>
              <a:ea typeface="ＭＳ Ｐゴシック" charset="0"/>
            </a:endParaRPr>
          </a:p>
        </p:txBody>
      </p:sp>
      <p:sp>
        <p:nvSpPr>
          <p:cNvPr id="6" name="Subtitle 3"/>
          <p:cNvSpPr>
            <a:spLocks noGrp="1"/>
          </p:cNvSpPr>
          <p:nvPr>
            <p:ph type="subTitle" idx="1"/>
          </p:nvPr>
        </p:nvSpPr>
        <p:spPr>
          <a:xfrm>
            <a:off x="542290" y="1813261"/>
            <a:ext cx="7741572" cy="1257300"/>
          </a:xfrm>
        </p:spPr>
        <p:txBody>
          <a:bodyPr/>
          <a:lstStyle/>
          <a:p>
            <a:r>
              <a:rPr lang="en-US" dirty="0" smtClean="0">
                <a:latin typeface="Arial" charset="0"/>
                <a:ea typeface="ＭＳ Ｐゴシック" charset="0"/>
              </a:rPr>
              <a:t>The global context</a:t>
            </a:r>
          </a:p>
        </p:txBody>
      </p:sp>
      <p:pic>
        <p:nvPicPr>
          <p:cNvPr id="3" name="Picture 2" descr="cover of LNG and Climate Change - The Global Contex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34" y="2066305"/>
            <a:ext cx="2771444" cy="358695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Our research approach</a:t>
            </a:r>
            <a:endParaRPr lang="en-US" dirty="0">
              <a:latin typeface="Arial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199" y="1730534"/>
            <a:ext cx="8482686" cy="3887152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Arial" charset="0"/>
              </a:rPr>
              <a:t>We reviewed existing research to assess: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What is the role of natural gas in a world with </a:t>
            </a:r>
            <a:r>
              <a:rPr lang="en-US" b="1" i="1" dirty="0" smtClean="0">
                <a:latin typeface="Arial" charset="0"/>
              </a:rPr>
              <a:t>weak climate policies </a:t>
            </a:r>
            <a:r>
              <a:rPr lang="en-US" dirty="0" smtClean="0">
                <a:latin typeface="Arial" charset="0"/>
              </a:rPr>
              <a:t>(the world we live in today)?</a:t>
            </a:r>
            <a:br>
              <a:rPr lang="en-US" dirty="0" smtClean="0">
                <a:latin typeface="Arial" charset="0"/>
              </a:rPr>
            </a:br>
            <a:endParaRPr lang="en-US" dirty="0" smtClean="0">
              <a:latin typeface="Arial" charset="0"/>
            </a:endParaRPr>
          </a:p>
          <a:p>
            <a:pPr lvl="1"/>
            <a:r>
              <a:rPr lang="en-US" dirty="0" smtClean="0">
                <a:latin typeface="Arial" charset="0"/>
              </a:rPr>
              <a:t>What is the role of natural gas in a world with </a:t>
            </a:r>
            <a:r>
              <a:rPr lang="en-US" b="1" i="1" dirty="0" smtClean="0">
                <a:latin typeface="Arial" charset="0"/>
              </a:rPr>
              <a:t>strong climate policies </a:t>
            </a:r>
            <a:r>
              <a:rPr lang="en-US" dirty="0" smtClean="0">
                <a:latin typeface="Arial" charset="0"/>
              </a:rPr>
              <a:t>(the world we’re trying to transition to)?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82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Findings: weak climate policy</a:t>
            </a:r>
            <a:endParaRPr lang="en-US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018454" y="6353225"/>
            <a:ext cx="491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International Energy Agency, World Energy Outlook, 2013</a:t>
            </a:r>
            <a:endParaRPr lang="en-US" sz="1200" i="1" dirty="0"/>
          </a:p>
        </p:txBody>
      </p:sp>
      <p:pic>
        <p:nvPicPr>
          <p:cNvPr id="3" name="Picture 2" descr="global coal and gas demand to 2035 v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8" r="3205"/>
          <a:stretch/>
        </p:blipFill>
        <p:spPr>
          <a:xfrm>
            <a:off x="322263" y="1672163"/>
            <a:ext cx="8567737" cy="46175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98197" y="4557161"/>
            <a:ext cx="62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2011</a:t>
            </a:r>
            <a:endParaRPr lang="en-US" sz="1600" dirty="0"/>
          </a:p>
        </p:txBody>
      </p:sp>
      <p:sp>
        <p:nvSpPr>
          <p:cNvPr id="9" name="TextBox 8"/>
          <p:cNvSpPr txBox="1"/>
          <p:nvPr/>
        </p:nvSpPr>
        <p:spPr>
          <a:xfrm>
            <a:off x="6139529" y="4674463"/>
            <a:ext cx="625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2011</a:t>
            </a:r>
            <a:endParaRPr lang="en-US" sz="1600" dirty="0"/>
          </a:p>
        </p:txBody>
      </p:sp>
      <p:sp>
        <p:nvSpPr>
          <p:cNvPr id="10" name="TextBox 9"/>
          <p:cNvSpPr txBox="1"/>
          <p:nvPr/>
        </p:nvSpPr>
        <p:spPr>
          <a:xfrm>
            <a:off x="3594543" y="4557161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2035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7126690" y="4668077"/>
            <a:ext cx="64112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2035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183031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4-10-25 at 3.05.00 PM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7" t="84501" r="33799" b="6841"/>
          <a:stretch/>
        </p:blipFill>
        <p:spPr>
          <a:xfrm>
            <a:off x="875652" y="5963170"/>
            <a:ext cx="7188847" cy="519043"/>
          </a:xfrm>
          <a:prstGeom prst="rect">
            <a:avLst/>
          </a:prstGeom>
        </p:spPr>
      </p:pic>
      <p:pic>
        <p:nvPicPr>
          <p:cNvPr id="2" name="Picture 1" descr="lng future-01.jpg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3" y="1519158"/>
            <a:ext cx="7345747" cy="455887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317471" y="4160515"/>
            <a:ext cx="336565" cy="331805"/>
          </a:xfrm>
          <a:prstGeom prst="ellipse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148869" y="3398019"/>
            <a:ext cx="1" cy="1064993"/>
          </a:xfrm>
          <a:prstGeom prst="straightConnector1">
            <a:avLst/>
          </a:prstGeom>
          <a:ln w="12700" cmpd="sng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825982" y="4985998"/>
            <a:ext cx="2222145" cy="526565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75000"/>
                  </a:schemeClr>
                </a:solidFill>
              </a:rPr>
              <a:t>Global natural gas demand with strong climate policies</a:t>
            </a:r>
            <a:endParaRPr 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760604" y="3957291"/>
            <a:ext cx="2241536" cy="534606"/>
          </a:xfrm>
          <a:prstGeom prst="round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1"/>
                </a:solidFill>
              </a:rPr>
              <a:t>Global natural gas demand with weak climate policies</a:t>
            </a:r>
            <a:endParaRPr lang="en-US" sz="1400" dirty="0">
              <a:solidFill>
                <a:schemeClr val="accent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980352" y="4491824"/>
            <a:ext cx="336565" cy="331805"/>
          </a:xfrm>
          <a:prstGeom prst="ellipse">
            <a:avLst/>
          </a:prstGeom>
          <a:noFill/>
          <a:ln w="12700" cmpd="sng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77205" y="2792655"/>
            <a:ext cx="7138" cy="1320591"/>
          </a:xfrm>
          <a:prstGeom prst="straightConnector1">
            <a:avLst/>
          </a:prstGeom>
          <a:ln w="12700" cmpd="sng">
            <a:solidFill>
              <a:schemeClr val="bg1">
                <a:lumMod val="75000"/>
              </a:schemeClr>
            </a:solidFill>
            <a:tailEnd type="arrow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937783" y="2522978"/>
            <a:ext cx="11429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2030: Peak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692136" y="3103406"/>
            <a:ext cx="30684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Mid-century: Below </a:t>
            </a:r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current </a:t>
            </a:r>
            <a:r>
              <a:rPr lang="en-US" sz="1400" dirty="0" smtClean="0">
                <a:solidFill>
                  <a:schemeClr val="bg1">
                    <a:lumMod val="65000"/>
                  </a:schemeClr>
                </a:solidFill>
              </a:rPr>
              <a:t>demand</a:t>
            </a:r>
            <a:endParaRPr lang="en-US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85900" y="6524625"/>
            <a:ext cx="6578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Adapted from Levi </a:t>
            </a:r>
            <a:r>
              <a:rPr lang="en-US" sz="1200" i="1" dirty="0"/>
              <a:t>(2013</a:t>
            </a:r>
            <a:r>
              <a:rPr lang="en-US" sz="1200" i="1" dirty="0" smtClean="0"/>
              <a:t>) “</a:t>
            </a:r>
            <a:r>
              <a:rPr lang="en-US" sz="1200" i="1" dirty="0"/>
              <a:t>Climate Consequences of Natural Gas as a Bridge Fuel,” Figure </a:t>
            </a:r>
            <a:r>
              <a:rPr lang="en-US" sz="1200" i="1" dirty="0" smtClean="0"/>
              <a:t>2</a:t>
            </a:r>
            <a:endParaRPr lang="en-US" sz="1200" i="1" dirty="0"/>
          </a:p>
        </p:txBody>
      </p:sp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4494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Findings: strong climate policy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950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3" name="Picture 2" descr="IEA BAU vs 450 comparison for global deman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22" y="2431835"/>
            <a:ext cx="8811013" cy="438314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075352" y="6362700"/>
            <a:ext cx="491527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 smtClean="0"/>
              <a:t>Source: International Energy Agency, World Energy Outlook, 2013</a:t>
            </a:r>
            <a:endParaRPr lang="en-US" sz="1200" i="1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4494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Findings: strong climate policy</a:t>
            </a:r>
            <a:endParaRPr lang="en-US" dirty="0">
              <a:latin typeface="Arial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248831" y="1831286"/>
            <a:ext cx="7408335" cy="735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1B3861"/>
                </a:solidFill>
                <a:latin typeface="Arial"/>
                <a:ea typeface="Candar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000" b="1" i="1" dirty="0" smtClean="0">
                <a:latin typeface="Arial" charset="0"/>
              </a:rPr>
              <a:t>Change in projected energy demands in a world with strong climate policy relative to one with weak climate policy</a:t>
            </a:r>
            <a:endParaRPr lang="en-US" sz="2000" dirty="0" smtClean="0">
              <a:latin typeface="Arial" charset="0"/>
            </a:endParaRPr>
          </a:p>
          <a:p>
            <a:pPr algn="ctr"/>
            <a:endParaRPr lang="en-US" sz="2000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96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471173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Summary of findings</a:t>
            </a:r>
            <a:endParaRPr lang="en-US" dirty="0">
              <a:latin typeface="Arial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199" y="1901156"/>
            <a:ext cx="8471174" cy="46475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In a world with </a:t>
            </a:r>
            <a:r>
              <a:rPr lang="en-US" sz="2800" b="1" dirty="0" smtClean="0">
                <a:latin typeface="Arial" charset="0"/>
              </a:rPr>
              <a:t>weak climate policies</a:t>
            </a:r>
            <a:r>
              <a:rPr lang="en-US" sz="2800" dirty="0" smtClean="0">
                <a:latin typeface="Arial" charset="0"/>
              </a:rPr>
              <a:t>, natural gas will not reduce coal use and will not help solve climate change.</a:t>
            </a:r>
          </a:p>
          <a:p>
            <a:pPr marL="0" indent="0">
              <a:buNone/>
            </a:pPr>
            <a:endParaRPr lang="en-US" sz="1500" dirty="0"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In a world with </a:t>
            </a:r>
            <a:r>
              <a:rPr lang="en-US" sz="2800" b="1" dirty="0" smtClean="0">
                <a:latin typeface="Arial" charset="0"/>
              </a:rPr>
              <a:t>strong climate policies</a:t>
            </a:r>
            <a:r>
              <a:rPr lang="en-US" sz="2800" dirty="0" smtClean="0">
                <a:latin typeface="Arial" charset="0"/>
              </a:rPr>
              <a:t>: </a:t>
            </a:r>
          </a:p>
          <a:p>
            <a:pPr lvl="1"/>
            <a:r>
              <a:rPr lang="en-US" sz="2400" dirty="0" smtClean="0">
                <a:latin typeface="Arial" charset="0"/>
              </a:rPr>
              <a:t>Demand for natural gas peaks by 2030 and drops below current levels by mid-century.</a:t>
            </a:r>
          </a:p>
          <a:p>
            <a:pPr lvl="1"/>
            <a:r>
              <a:rPr lang="en-US" sz="2400" dirty="0" smtClean="0">
                <a:latin typeface="Arial" charset="0"/>
              </a:rPr>
              <a:t>Energy </a:t>
            </a:r>
            <a:r>
              <a:rPr lang="en-US" sz="2400" dirty="0">
                <a:latin typeface="Arial" charset="0"/>
              </a:rPr>
              <a:t>efficiency, renewables and nuclear enable a transition away from fossil fuels</a:t>
            </a:r>
            <a:r>
              <a:rPr lang="en-US" sz="2400" dirty="0" smtClean="0">
                <a:latin typeface="Arial" charset="0"/>
              </a:rPr>
              <a:t>.</a:t>
            </a:r>
          </a:p>
          <a:p>
            <a:endParaRPr lang="en-US" sz="1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6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199" y="228600"/>
            <a:ext cx="8471173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Supporting evidence</a:t>
            </a:r>
            <a:endParaRPr lang="en-US" dirty="0">
              <a:latin typeface="Arial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199" y="1901156"/>
            <a:ext cx="5321301" cy="4647554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 smtClean="0"/>
              <a:t>Nature, Issue 7523, Oct 2014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“…without </a:t>
            </a:r>
            <a:r>
              <a:rPr lang="en-US" sz="2800" dirty="0"/>
              <a:t>new climate policies, abundant supplies of natural gas will have little impact on greenhouse-gas emissions and climate </a:t>
            </a:r>
            <a:r>
              <a:rPr lang="en-US" sz="2800" dirty="0" smtClean="0"/>
              <a:t>change.”</a:t>
            </a:r>
            <a:endParaRPr lang="en-US" sz="2800" dirty="0" smtClean="0">
              <a:latin typeface="Arial" charset="0"/>
            </a:endParaRPr>
          </a:p>
          <a:p>
            <a:pPr marL="0" indent="0">
              <a:buNone/>
            </a:pPr>
            <a:endParaRPr lang="en-US" sz="1500" dirty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3665" y="1901155"/>
            <a:ext cx="2533257" cy="33270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7065674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686800" cy="1143000"/>
          </a:xfrm>
        </p:spPr>
        <p:txBody>
          <a:bodyPr/>
          <a:lstStyle/>
          <a:p>
            <a:r>
              <a:rPr lang="en-US" dirty="0">
                <a:latin typeface="Arial" charset="0"/>
              </a:rPr>
              <a:t>R</a:t>
            </a:r>
            <a:r>
              <a:rPr lang="en-US" dirty="0" smtClean="0">
                <a:latin typeface="Arial" charset="0"/>
              </a:rPr>
              <a:t>ecommendations</a:t>
            </a:r>
            <a:endParaRPr lang="en-US" dirty="0">
              <a:latin typeface="Arial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198" y="1901156"/>
            <a:ext cx="8369302" cy="3887152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Apply </a:t>
            </a:r>
            <a:r>
              <a:rPr lang="en-US" sz="3000" dirty="0"/>
              <a:t>a consistent, evidence-based, approach in assessing energy </a:t>
            </a:r>
            <a:r>
              <a:rPr lang="en-US" sz="3000" dirty="0" smtClean="0"/>
              <a:t>exports. </a:t>
            </a:r>
          </a:p>
          <a:p>
            <a:pPr marL="514350" indent="-514350">
              <a:buFont typeface="+mj-lt"/>
              <a:buAutoNum type="arabicPeriod"/>
            </a:pPr>
            <a:endParaRPr lang="en-US" sz="30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Strengthen domestic </a:t>
            </a:r>
            <a:r>
              <a:rPr lang="en-US" sz="3000" dirty="0"/>
              <a:t>efforts to reduce </a:t>
            </a:r>
            <a:r>
              <a:rPr lang="en-US" sz="3000" dirty="0" smtClean="0"/>
              <a:t> carbon pollution.</a:t>
            </a:r>
            <a:br>
              <a:rPr lang="en-US" sz="3000" dirty="0" smtClean="0"/>
            </a:br>
            <a:endParaRPr lang="en-US" sz="3000" dirty="0"/>
          </a:p>
          <a:p>
            <a:pPr marL="514350" indent="-514350">
              <a:buFont typeface="+mj-lt"/>
              <a:buAutoNum type="arabicPeriod"/>
            </a:pPr>
            <a:r>
              <a:rPr lang="en-US" sz="3000" dirty="0" smtClean="0"/>
              <a:t>Play </a:t>
            </a:r>
            <a:r>
              <a:rPr lang="en-US" sz="3000" dirty="0"/>
              <a:t>an increasingly proactive role in encouraging stronger climate policy </a:t>
            </a:r>
            <a:r>
              <a:rPr lang="en-US" sz="3000" dirty="0" smtClean="0"/>
              <a:t>globally</a:t>
            </a:r>
            <a:r>
              <a:rPr lang="en-US" sz="3000" dirty="0"/>
              <a:t>.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51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774401"/>
            <a:ext cx="9144000" cy="1175825"/>
          </a:xfrm>
          <a:prstGeom prst="rect">
            <a:avLst/>
          </a:prstGeom>
          <a:solidFill>
            <a:schemeClr val="tx2">
              <a:lumMod val="75000"/>
              <a:alpha val="54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3"/>
          <p:cNvSpPr txBox="1">
            <a:spLocks/>
          </p:cNvSpPr>
          <p:nvPr/>
        </p:nvSpPr>
        <p:spPr bwMode="auto">
          <a:xfrm>
            <a:off x="457200" y="2980169"/>
            <a:ext cx="8229600" cy="3120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0" indent="0" algn="l" rtl="0" eaLnBrk="0" fontAlgn="base" hangingPunct="0">
              <a:spcBef>
                <a:spcPts val="2000"/>
              </a:spcBef>
              <a:spcAft>
                <a:spcPct val="0"/>
              </a:spcAft>
              <a:buFont typeface="Wingdings 2" pitchFamily="-105" charset="2"/>
              <a:buNone/>
              <a:defRPr sz="3600" kern="1200">
                <a:solidFill>
                  <a:schemeClr val="accent4">
                    <a:lumMod val="60000"/>
                    <a:lumOff val="40000"/>
                  </a:schemeClr>
                </a:solidFill>
                <a:latin typeface="Helvetica"/>
                <a:ea typeface="+mn-ea"/>
                <a:cs typeface="Helvetica"/>
              </a:defRPr>
            </a:lvl1pPr>
            <a:lvl2pPr marL="4572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sz="30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2pPr>
            <a:lvl3pPr marL="9144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sz="2600" kern="1200">
                <a:solidFill>
                  <a:schemeClr val="tx1">
                    <a:tint val="75000"/>
                  </a:schemeClr>
                </a:solidFill>
                <a:latin typeface="Helvetica"/>
                <a:ea typeface="+mn-ea"/>
                <a:cs typeface="Helvetica"/>
              </a:defRPr>
            </a:lvl3pPr>
            <a:lvl4pPr marL="13716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Trebuchet MS"/>
                <a:ea typeface="Trebuchet MS" charset="0"/>
                <a:cs typeface="Trebuchet MS"/>
              </a:defRPr>
            </a:lvl4pPr>
            <a:lvl5pPr marL="1828800" indent="0" algn="ctr" rtl="0" eaLnBrk="0" fontAlgn="base" hangingPunct="0">
              <a:spcBef>
                <a:spcPts val="600"/>
              </a:spcBef>
              <a:spcAft>
                <a:spcPct val="0"/>
              </a:spcAft>
              <a:buFont typeface="Wingdings 2" pitchFamily="-105" charset="2"/>
              <a:buNone/>
              <a:defRPr kern="1200">
                <a:solidFill>
                  <a:schemeClr val="tx1">
                    <a:tint val="75000"/>
                  </a:schemeClr>
                </a:solidFill>
                <a:latin typeface="Trebuchet MS"/>
                <a:ea typeface="Trebuchet MS" charset="0"/>
                <a:cs typeface="Trebuchet M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90000"/>
              </a:lnSpc>
              <a:defRPr/>
            </a:pP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50000"/>
              </a:lnSpc>
              <a:defRPr/>
            </a:pPr>
            <a:endParaRPr lang="en-US" sz="4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50000"/>
              </a:lnSpc>
              <a:defRPr/>
            </a:pP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Subscribe to receive email updates from the Pembina Institute:</a:t>
            </a:r>
          </a:p>
          <a:p>
            <a:pPr algn="ctr">
              <a:lnSpc>
                <a:spcPct val="50000"/>
              </a:lnSpc>
              <a:defRPr/>
            </a:pPr>
            <a:r>
              <a:rPr lang="en-US" sz="3000" dirty="0" err="1" smtClean="0">
                <a:latin typeface="Arial"/>
                <a:cs typeface="Arial"/>
              </a:rPr>
              <a:t>www.pembina.org</a:t>
            </a:r>
            <a:r>
              <a:rPr lang="en-US" sz="3000" dirty="0" smtClean="0">
                <a:latin typeface="Arial"/>
                <a:cs typeface="Arial"/>
              </a:rPr>
              <a:t>/</a:t>
            </a:r>
            <a:r>
              <a:rPr lang="en-US" sz="3000" b="1" dirty="0" smtClean="0">
                <a:latin typeface="Arial"/>
                <a:cs typeface="Arial"/>
              </a:rPr>
              <a:t>subscription</a:t>
            </a:r>
          </a:p>
          <a:p>
            <a:pPr algn="ctr">
              <a:lnSpc>
                <a:spcPct val="50000"/>
              </a:lnSpc>
              <a:defRPr/>
            </a:pPr>
            <a:endParaRPr lang="en-US" sz="20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sz="2000" b="1" dirty="0">
                <a:solidFill>
                  <a:schemeClr val="bg1"/>
                </a:solidFill>
                <a:latin typeface="Arial"/>
                <a:cs typeface="Arial"/>
              </a:rPr>
              <a:t>T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witter</a:t>
            </a: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: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@</a:t>
            </a:r>
            <a:r>
              <a:rPr lang="en-US" sz="2000" dirty="0" err="1" smtClean="0">
                <a:solidFill>
                  <a:schemeClr val="bg1"/>
                </a:solidFill>
                <a:latin typeface="Arial"/>
                <a:cs typeface="Arial"/>
              </a:rPr>
              <a:t>pembina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   </a:t>
            </a:r>
            <a:r>
              <a:rPr lang="en-US" sz="2000" b="1" dirty="0" smtClean="0">
                <a:solidFill>
                  <a:schemeClr val="bg1"/>
                </a:solidFill>
                <a:latin typeface="Arial"/>
                <a:cs typeface="Arial"/>
              </a:rPr>
              <a:t>Facebook</a:t>
            </a:r>
            <a:r>
              <a:rPr lang="en-US" sz="2000" dirty="0" smtClean="0">
                <a:solidFill>
                  <a:schemeClr val="bg1"/>
                </a:solidFill>
                <a:latin typeface="Arial"/>
                <a:cs typeface="Arial"/>
              </a:rPr>
              <a:t>: Pembina Institute</a:t>
            </a:r>
          </a:p>
          <a:p>
            <a:pPr algn="ctr">
              <a:lnSpc>
                <a:spcPct val="90000"/>
              </a:lnSpc>
              <a:defRPr/>
            </a:pPr>
            <a:endParaRPr lang="en-US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811874" y="1082877"/>
            <a:ext cx="7494229" cy="2612126"/>
          </a:xfrm>
        </p:spPr>
        <p:txBody>
          <a:bodyPr/>
          <a:lstStyle/>
          <a:p>
            <a:pPr algn="ctr"/>
            <a:r>
              <a:rPr lang="en-US" sz="2800" dirty="0" err="1" smtClean="0">
                <a:latin typeface="Arial" charset="0"/>
                <a:ea typeface="ＭＳ Ｐゴシック" charset="0"/>
              </a:rPr>
              <a:t>Josha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 </a:t>
            </a:r>
            <a:r>
              <a:rPr lang="en-US" sz="2800" dirty="0" err="1" smtClean="0">
                <a:latin typeface="Arial" charset="0"/>
                <a:ea typeface="ＭＳ Ｐゴシック" charset="0"/>
              </a:rPr>
              <a:t>MacNab</a:t>
            </a:r>
            <a:r>
              <a:rPr lang="en-US" sz="2800" dirty="0" smtClean="0">
                <a:latin typeface="Arial" charset="0"/>
                <a:ea typeface="ＭＳ Ｐゴシック" charset="0"/>
              </a:rPr>
              <a:t>, B.C. Director</a:t>
            </a:r>
            <a:r>
              <a:rPr lang="en-US" sz="2800" dirty="0">
                <a:latin typeface="Arial" charset="0"/>
                <a:ea typeface="ＭＳ Ｐゴシック" charset="0"/>
              </a:rPr>
              <a:t/>
            </a:r>
            <a:br>
              <a:rPr lang="en-US" sz="2800" dirty="0">
                <a:latin typeface="Arial" charset="0"/>
                <a:ea typeface="ＭＳ Ｐゴシック" charset="0"/>
              </a:rPr>
            </a:b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josham@</a:t>
            </a:r>
            <a:r>
              <a:rPr lang="en-US" dirty="0" err="1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pembina.org</a:t>
            </a:r>
            <a:r>
              <a:rPr lang="en-US" dirty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| @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jmacnab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rial" charset="0"/>
              <a:ea typeface="ＭＳ Ｐゴシック" charset="0"/>
            </a:endParaRPr>
          </a:p>
          <a:p>
            <a:pPr algn="ctr"/>
            <a:endParaRPr lang="en-US" sz="1000" dirty="0" smtClean="0">
              <a:latin typeface="Arial" charset="0"/>
              <a:ea typeface="ＭＳ Ｐゴシック" charset="0"/>
            </a:endParaRPr>
          </a:p>
          <a:p>
            <a:pPr algn="ctr"/>
            <a:r>
              <a:rPr lang="en-US" sz="2800" dirty="0" smtClean="0">
                <a:latin typeface="Arial" charset="0"/>
                <a:ea typeface="ＭＳ Ｐゴシック" charset="0"/>
              </a:rPr>
              <a:t>Matt Horne, B.C. Associate Director</a:t>
            </a:r>
            <a:br>
              <a:rPr lang="en-US" sz="2800" dirty="0" smtClean="0">
                <a:latin typeface="Arial" charset="0"/>
                <a:ea typeface="ＭＳ Ｐゴシック" charset="0"/>
              </a:rPr>
            </a:b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matth@pembina.org</a:t>
            </a:r>
            <a:r>
              <a:rPr lang="en-US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 | @</a:t>
            </a:r>
            <a:r>
              <a:rPr lang="en-US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latin typeface="Arial" charset="0"/>
                <a:ea typeface="ＭＳ Ｐゴシック" charset="0"/>
              </a:rPr>
              <a:t>hornematt</a:t>
            </a:r>
            <a:endParaRPr lang="en-US" dirty="0">
              <a:solidFill>
                <a:schemeClr val="accent4">
                  <a:lumMod val="40000"/>
                  <a:lumOff val="60000"/>
                </a:schemeClr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embina-office-map-20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4677" y="2627395"/>
            <a:ext cx="5078035" cy="4248622"/>
          </a:xfrm>
          <a:prstGeom prst="rect">
            <a:avLst/>
          </a:prstGeom>
        </p:spPr>
      </p:pic>
      <p:sp>
        <p:nvSpPr>
          <p:cNvPr id="18" name="Title 2"/>
          <p:cNvSpPr>
            <a:spLocks noGrp="1"/>
          </p:cNvSpPr>
          <p:nvPr>
            <p:ph type="title"/>
          </p:nvPr>
        </p:nvSpPr>
        <p:spPr>
          <a:xfrm>
            <a:off x="457200" y="635000"/>
            <a:ext cx="7518400" cy="12446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Leading Canada’s transition to a clean energy future</a:t>
            </a:r>
            <a:endParaRPr lang="en-US" dirty="0">
              <a:ea typeface="+mj-ea"/>
            </a:endParaRPr>
          </a:p>
        </p:txBody>
      </p:sp>
      <p:sp>
        <p:nvSpPr>
          <p:cNvPr id="18436" name="Content Placeholder 7"/>
          <p:cNvSpPr>
            <a:spLocks noGrp="1"/>
          </p:cNvSpPr>
          <p:nvPr>
            <p:ph idx="1"/>
          </p:nvPr>
        </p:nvSpPr>
        <p:spPr>
          <a:xfrm>
            <a:off x="457200" y="1930400"/>
            <a:ext cx="7759700" cy="276860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000" dirty="0">
                <a:solidFill>
                  <a:schemeClr val="tx2"/>
                </a:solidFill>
                <a:latin typeface="Arial" charset="0"/>
              </a:rPr>
              <a:t>Th</a:t>
            </a:r>
            <a:r>
              <a:rPr lang="en-US" sz="2000" dirty="0">
                <a:latin typeface="Arial" charset="0"/>
              </a:rPr>
              <a:t>e Pembina Institute is a national non-profit think tank that advances clean energy solutions through research, education, consulting and advocacy.</a:t>
            </a:r>
          </a:p>
        </p:txBody>
      </p:sp>
    </p:spTree>
    <p:extLst>
      <p:ext uri="{BB962C8B-B14F-4D97-AF65-F5344CB8AC3E}">
        <p14:creationId xmlns:p14="http://schemas.microsoft.com/office/powerpoint/2010/main" val="2768755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LNG and climate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1635" y="1711136"/>
            <a:ext cx="4588132" cy="3890963"/>
          </a:xfrm>
        </p:spPr>
        <p:txBody>
          <a:bodyPr/>
          <a:lstStyle/>
          <a:p>
            <a:pPr>
              <a:buSzPct val="75000"/>
            </a:pPr>
            <a:r>
              <a:rPr lang="en-US" sz="2800" dirty="0"/>
              <a:t>C</a:t>
            </a:r>
            <a:r>
              <a:rPr lang="en-US" sz="2800" dirty="0" smtClean="0"/>
              <a:t>ontext</a:t>
            </a:r>
          </a:p>
          <a:p>
            <a:pPr>
              <a:buSzPct val="75000"/>
            </a:pPr>
            <a:r>
              <a:rPr lang="en-US" sz="2800" dirty="0" smtClean="0"/>
              <a:t>Our research approach </a:t>
            </a:r>
          </a:p>
          <a:p>
            <a:pPr>
              <a:buSzPct val="75000"/>
            </a:pPr>
            <a:r>
              <a:rPr lang="en-US" sz="2800" dirty="0" smtClean="0"/>
              <a:t>Our findings</a:t>
            </a:r>
          </a:p>
          <a:p>
            <a:pPr>
              <a:buSzPct val="75000"/>
            </a:pPr>
            <a:r>
              <a:rPr lang="en-US" sz="2800" dirty="0" smtClean="0"/>
              <a:t>Supporting research </a:t>
            </a:r>
          </a:p>
          <a:p>
            <a:pPr>
              <a:buSzPct val="75000"/>
            </a:pPr>
            <a:r>
              <a:rPr lang="en-US" sz="2800" dirty="0" smtClean="0"/>
              <a:t>Recommendations</a:t>
            </a:r>
          </a:p>
        </p:txBody>
      </p:sp>
      <p:pic>
        <p:nvPicPr>
          <p:cNvPr id="4" name="Picture 3" descr="Screen Shot 2015-01-21 at 2.10.5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767" y="1711136"/>
            <a:ext cx="3013530" cy="389096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12687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26195AC-21D2-DB49-B9D1-DEC3FC22727B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5" descr="Macintosh HD:Users:bernardr:Desktop:LNG briefing:Backgrounder:LNG-map-v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5800"/>
            <a:ext cx="9143999" cy="3251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54828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322263" y="6362700"/>
            <a:ext cx="490537" cy="365125"/>
          </a:xfrm>
        </p:spPr>
        <p:txBody>
          <a:bodyPr/>
          <a:lstStyle/>
          <a:p>
            <a:pPr>
              <a:defRPr/>
            </a:pPr>
            <a:fld id="{3626067D-E09C-8244-BD3E-9CE8005F301C}" type="slidenum">
              <a:rPr lang="en-US" sz="1200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5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8" name="Picture 7" descr="4555633182_94679055ee_o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19100" y="774700"/>
            <a:ext cx="8140700" cy="25391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3500" b="1" dirty="0" smtClean="0"/>
              <a:t>“[Exporting LNG] is the </a:t>
            </a:r>
            <a:r>
              <a:rPr lang="en-US" sz="3500" b="1" dirty="0"/>
              <a:t>greatest single step we can take to fight climate change.”</a:t>
            </a:r>
            <a:r>
              <a:rPr lang="en-CA" sz="3500" b="1" dirty="0"/>
              <a:t> </a:t>
            </a:r>
          </a:p>
          <a:p>
            <a:pPr marL="0" indent="0">
              <a:buNone/>
            </a:pPr>
            <a:endParaRPr lang="en-CA" dirty="0" smtClean="0"/>
          </a:p>
          <a:p>
            <a:pPr marL="0" indent="0" algn="r">
              <a:buNone/>
            </a:pPr>
            <a:r>
              <a:rPr lang="en-CA" i="1" dirty="0" smtClean="0"/>
              <a:t>B.C</a:t>
            </a:r>
            <a:r>
              <a:rPr lang="en-CA" i="1" dirty="0"/>
              <a:t>. </a:t>
            </a:r>
            <a:r>
              <a:rPr lang="en-CA" i="1" dirty="0" smtClean="0"/>
              <a:t>Speech from the Throne</a:t>
            </a:r>
          </a:p>
          <a:p>
            <a:pPr marL="0" indent="0" algn="r">
              <a:buNone/>
            </a:pPr>
            <a:r>
              <a:rPr lang="en-CA" i="1" dirty="0" smtClean="0"/>
              <a:t>February </a:t>
            </a:r>
            <a:r>
              <a:rPr lang="en-CA" i="1" dirty="0"/>
              <a:t>2014</a:t>
            </a:r>
            <a:endParaRPr lang="en-US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5137150" y="6362700"/>
            <a:ext cx="2578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Photo by </a:t>
            </a:r>
            <a:r>
              <a:rPr lang="en-US" sz="1200" dirty="0">
                <a:solidFill>
                  <a:schemeClr val="bg1"/>
                </a:solidFill>
              </a:rPr>
              <a:t>Torbein Rønning o</a:t>
            </a:r>
            <a:r>
              <a:rPr lang="en-US" sz="1200" dirty="0" smtClean="0">
                <a:solidFill>
                  <a:schemeClr val="bg1"/>
                </a:solidFill>
              </a:rPr>
              <a:t>n Flickr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7275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rial" charset="0"/>
              </a:rPr>
              <a:t>The reality</a:t>
            </a:r>
            <a:endParaRPr lang="en-US" dirty="0">
              <a:latin typeface="Arial" charset="0"/>
            </a:endParaRP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>
          <a:xfrm>
            <a:off x="457199" y="1901156"/>
            <a:ext cx="8471174" cy="4647554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In a world with </a:t>
            </a:r>
            <a:r>
              <a:rPr lang="en-US" sz="2800" b="1" dirty="0" smtClean="0">
                <a:latin typeface="Arial" charset="0"/>
              </a:rPr>
              <a:t>weak climate policies</a:t>
            </a:r>
            <a:r>
              <a:rPr lang="en-US" sz="2800" dirty="0" smtClean="0">
                <a:latin typeface="Arial" charset="0"/>
              </a:rPr>
              <a:t>, natural gas will not reduce coal use and </a:t>
            </a:r>
            <a:r>
              <a:rPr lang="en-US" sz="2800" i="1" dirty="0" smtClean="0">
                <a:latin typeface="Arial" charset="0"/>
              </a:rPr>
              <a:t>will not </a:t>
            </a:r>
            <a:r>
              <a:rPr lang="en-US" sz="2800" dirty="0" smtClean="0">
                <a:latin typeface="Arial" charset="0"/>
              </a:rPr>
              <a:t>help solve climate change.</a:t>
            </a:r>
          </a:p>
          <a:p>
            <a:pPr marL="0" indent="0">
              <a:buNone/>
            </a:pPr>
            <a:endParaRPr lang="en-US" sz="1500" dirty="0">
              <a:latin typeface="Arial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Arial" charset="0"/>
              </a:rPr>
              <a:t>In a world with </a:t>
            </a:r>
            <a:r>
              <a:rPr lang="en-US" sz="2800" b="1" dirty="0" smtClean="0">
                <a:latin typeface="Arial" charset="0"/>
              </a:rPr>
              <a:t>strong climate policies</a:t>
            </a:r>
            <a:r>
              <a:rPr lang="en-US" sz="2800" dirty="0" smtClean="0">
                <a:latin typeface="Arial" charset="0"/>
              </a:rPr>
              <a:t>: </a:t>
            </a:r>
          </a:p>
          <a:p>
            <a:pPr lvl="1"/>
            <a:r>
              <a:rPr lang="en-US" sz="2400" dirty="0" smtClean="0">
                <a:latin typeface="Arial" charset="0"/>
              </a:rPr>
              <a:t>Demand for natural gas peaks by 2030 and drops below current levels by mid-century.</a:t>
            </a:r>
          </a:p>
          <a:p>
            <a:pPr lvl="1"/>
            <a:r>
              <a:rPr lang="en-US" sz="2400" dirty="0" smtClean="0">
                <a:latin typeface="Arial" charset="0"/>
              </a:rPr>
              <a:t>Energy </a:t>
            </a:r>
            <a:r>
              <a:rPr lang="en-US" sz="2400" dirty="0">
                <a:latin typeface="Arial" charset="0"/>
              </a:rPr>
              <a:t>efficiency, renewables and nuclear enable a transition away from fossil fuels.</a:t>
            </a:r>
            <a:endParaRPr lang="en-US" sz="1000" dirty="0" smtClean="0"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3B4E294-EEE8-7F4F-BF1F-EC30E5900EF0}" type="slidenum">
              <a:rPr lang="en-US" sz="1200">
                <a:solidFill>
                  <a:schemeClr val="bg1">
                    <a:lumMod val="75000"/>
                  </a:schemeClr>
                </a:solidFill>
              </a:rPr>
              <a:pPr>
                <a:defRPr/>
              </a:pPr>
              <a:t>6</a:t>
            </a:fld>
            <a:endParaRPr lang="en-US" sz="12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48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the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/>
          <a:lstStyle/>
          <a:p>
            <a:fld id="{0165B7C2-3226-754E-A4F2-C2B315718F1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7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018769194"/>
              </p:ext>
            </p:extLst>
          </p:nvPr>
        </p:nvGraphicFramePr>
        <p:xfrm>
          <a:off x="208333" y="3071181"/>
          <a:ext cx="8763000" cy="314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199" y="1654702"/>
            <a:ext cx="8229601" cy="164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1B3861"/>
                </a:solidFill>
                <a:latin typeface="Arial"/>
                <a:ea typeface="Candar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charset="0"/>
              </a:rPr>
              <a:t>The government’s claim is premised on two assumptions:</a:t>
            </a:r>
            <a:endParaRPr lang="en-US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95060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the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/>
          <a:lstStyle/>
          <a:p>
            <a:fld id="{0165B7C2-3226-754E-A4F2-C2B315718F1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8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250229541"/>
              </p:ext>
            </p:extLst>
          </p:nvPr>
        </p:nvGraphicFramePr>
        <p:xfrm>
          <a:off x="208333" y="3071181"/>
          <a:ext cx="8763000" cy="3142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69061" y="1654702"/>
            <a:ext cx="8229601" cy="164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1B3861"/>
                </a:solidFill>
                <a:latin typeface="Arial"/>
                <a:ea typeface="Candar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latin typeface="Arial" charset="0"/>
              </a:rPr>
              <a:t>The government’s claim is premised on two assumptions:</a:t>
            </a:r>
            <a:endParaRPr lang="en-US" dirty="0">
              <a:latin typeface="Arial" charset="0"/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457199" y="3991910"/>
            <a:ext cx="8229601" cy="1286991"/>
          </a:xfrm>
          <a:prstGeom prst="rect">
            <a:avLst/>
          </a:prstGeom>
          <a:solidFill>
            <a:schemeClr val="bg2">
              <a:alpha val="52000"/>
            </a:schemeClr>
          </a:solidFill>
          <a:ln cap="flat">
            <a:solidFill>
              <a:schemeClr val="accent2"/>
            </a:solidFill>
          </a:ln>
          <a:effectLst/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1B3861"/>
                </a:solidFill>
                <a:latin typeface="Arial"/>
                <a:ea typeface="Candar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4400" b="1" dirty="0" smtClean="0">
                <a:solidFill>
                  <a:schemeClr val="accent2"/>
                </a:solidFill>
                <a:latin typeface="Arial" charset="0"/>
              </a:rPr>
              <a:t>The reality isn’t this simple</a:t>
            </a:r>
            <a:endParaRPr lang="en-US" sz="4400" b="1" dirty="0">
              <a:solidFill>
                <a:schemeClr val="accent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46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Unpacking the claim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z="1000" dirty="0" smtClean="0"/>
          </a:p>
          <a:p>
            <a:endParaRPr lang="en-US" sz="1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322069" y="6362143"/>
            <a:ext cx="490732" cy="365125"/>
          </a:xfrm>
          <a:prstGeom prst="rect">
            <a:avLst/>
          </a:prstGeom>
        </p:spPr>
        <p:txBody>
          <a:bodyPr/>
          <a:lstStyle/>
          <a:p>
            <a:fld id="{0165B7C2-3226-754E-A4F2-C2B315718F1D}" type="slidenum">
              <a:rPr lang="en-US" smtClean="0">
                <a:solidFill>
                  <a:prstClr val="white">
                    <a:lumMod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white">
                  <a:lumMod val="75000"/>
                </a:prstClr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57199" y="1654702"/>
            <a:ext cx="8482685" cy="4707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800" kern="1200">
                <a:solidFill>
                  <a:srgbClr val="1B3861"/>
                </a:solidFill>
                <a:latin typeface="Arial"/>
                <a:ea typeface="ＭＳ Ｐゴシック" charset="0"/>
                <a:cs typeface="Arial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rgbClr val="1B3861"/>
                </a:solidFill>
                <a:latin typeface="Arial"/>
                <a:ea typeface="Candara" charset="0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latin typeface="Arial" charset="0"/>
              </a:rPr>
              <a:t>Assumption 1 is </a:t>
            </a:r>
            <a:r>
              <a:rPr lang="en-US" b="1" i="1" dirty="0" smtClean="0">
                <a:latin typeface="Arial" charset="0"/>
              </a:rPr>
              <a:t>mostly</a:t>
            </a:r>
            <a:r>
              <a:rPr lang="en-US" b="1" dirty="0" smtClean="0">
                <a:latin typeface="Arial" charset="0"/>
              </a:rPr>
              <a:t> right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1"/>
            <a:r>
              <a:rPr lang="en-US" sz="2600" dirty="0" smtClean="0">
                <a:latin typeface="Arial" charset="0"/>
              </a:rPr>
              <a:t>While </a:t>
            </a:r>
            <a:r>
              <a:rPr lang="en-US" sz="2600" dirty="0">
                <a:latin typeface="Arial" charset="0"/>
              </a:rPr>
              <a:t>there is </a:t>
            </a:r>
            <a:r>
              <a:rPr lang="en-US" sz="2600" dirty="0" smtClean="0">
                <a:latin typeface="Arial" charset="0"/>
              </a:rPr>
              <a:t>uncertainty, gas is less polluting than coal in most cases if </a:t>
            </a:r>
            <a:r>
              <a:rPr lang="en-US" sz="2600" dirty="0">
                <a:latin typeface="Arial" charset="0"/>
              </a:rPr>
              <a:t>methane </a:t>
            </a:r>
            <a:r>
              <a:rPr lang="en-US" sz="2600" dirty="0" smtClean="0">
                <a:latin typeface="Arial" charset="0"/>
              </a:rPr>
              <a:t>is well managed.</a:t>
            </a:r>
            <a:endParaRPr lang="en-US" sz="2600" dirty="0">
              <a:latin typeface="Arial" charset="0"/>
            </a:endParaRPr>
          </a:p>
          <a:p>
            <a:endParaRPr lang="en-US" sz="1500" dirty="0" smtClean="0">
              <a:latin typeface="Arial" charset="0"/>
            </a:endParaRPr>
          </a:p>
          <a:p>
            <a:r>
              <a:rPr lang="en-US" dirty="0" smtClean="0">
                <a:latin typeface="Arial" charset="0"/>
              </a:rPr>
              <a:t>Assumption 2 is </a:t>
            </a:r>
            <a:r>
              <a:rPr lang="en-US" b="1" dirty="0" smtClean="0">
                <a:solidFill>
                  <a:schemeClr val="accent2"/>
                </a:solidFill>
                <a:latin typeface="Arial" charset="0"/>
              </a:rPr>
              <a:t>flawed</a:t>
            </a:r>
            <a:r>
              <a:rPr lang="en-US" dirty="0" smtClean="0">
                <a:latin typeface="Arial" charset="0"/>
              </a:rPr>
              <a:t>:</a:t>
            </a:r>
          </a:p>
          <a:p>
            <a:pPr lvl="1"/>
            <a:r>
              <a:rPr lang="en-US" sz="2600" dirty="0">
                <a:latin typeface="Arial" charset="0"/>
              </a:rPr>
              <a:t>Climate policy, not </a:t>
            </a:r>
            <a:r>
              <a:rPr lang="en-US" sz="2600" dirty="0" smtClean="0">
                <a:latin typeface="Arial" charset="0"/>
              </a:rPr>
              <a:t>the </a:t>
            </a:r>
            <a:r>
              <a:rPr lang="en-US" sz="2600" dirty="0">
                <a:latin typeface="Arial" charset="0"/>
              </a:rPr>
              <a:t>availability of natural gas, determines coal use. </a:t>
            </a:r>
          </a:p>
          <a:p>
            <a:pPr lvl="1"/>
            <a:r>
              <a:rPr lang="en-US" sz="2600" dirty="0">
                <a:latin typeface="Arial" charset="0"/>
              </a:rPr>
              <a:t>Coal and gas aren’t the </a:t>
            </a:r>
            <a:r>
              <a:rPr lang="en-US" sz="2600" dirty="0" smtClean="0">
                <a:latin typeface="Arial" charset="0"/>
              </a:rPr>
              <a:t>only options. The broader mix of coal, gas, oil, renewables, nuclear and efficiency determines total carbon pollution.</a:t>
            </a:r>
          </a:p>
        </p:txBody>
      </p:sp>
    </p:spTree>
    <p:extLst>
      <p:ext uri="{BB962C8B-B14F-4D97-AF65-F5344CB8AC3E}">
        <p14:creationId xmlns:p14="http://schemas.microsoft.com/office/powerpoint/2010/main" val="7805702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pembina-powerpoint-template-2012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1_Revolution">
      <a:majorFont>
        <a:latin typeface=""/>
        <a:ea typeface="ＭＳ Ｐゴシック"/>
        <a:cs typeface="ＭＳ Ｐゴシック"/>
      </a:majorFont>
      <a:minorFont>
        <a:latin typeface=""/>
        <a:ea typeface="ＭＳ Ｐゴシック"/>
        <a:cs typeface="ＭＳ Ｐ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pembina-powerpoint-template-2012.pot</Template>
  <TotalTime>14495</TotalTime>
  <Words>583</Words>
  <Application>Microsoft Macintosh PowerPoint</Application>
  <PresentationFormat>On-screen Show (4:3)</PresentationFormat>
  <Paragraphs>113</Paragraphs>
  <Slides>17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pembina-powerpoint-template-2012</vt:lpstr>
      <vt:lpstr>Office Theme</vt:lpstr>
      <vt:lpstr>1_Office Theme</vt:lpstr>
      <vt:lpstr>LNG and climate change</vt:lpstr>
      <vt:lpstr>Leading Canada’s transition to a clean energy future</vt:lpstr>
      <vt:lpstr>LNG and climate change</vt:lpstr>
      <vt:lpstr>Context</vt:lpstr>
      <vt:lpstr>PowerPoint Presentation</vt:lpstr>
      <vt:lpstr>The reality</vt:lpstr>
      <vt:lpstr>Unpacking the claim</vt:lpstr>
      <vt:lpstr>Unpacking the claim</vt:lpstr>
      <vt:lpstr>Unpacking the claim</vt:lpstr>
      <vt:lpstr>Our research approach</vt:lpstr>
      <vt:lpstr>Findings: weak climate policy</vt:lpstr>
      <vt:lpstr>Findings: strong climate policy</vt:lpstr>
      <vt:lpstr>Findings: strong climate policy</vt:lpstr>
      <vt:lpstr>Summary of findings</vt:lpstr>
      <vt:lpstr>Supporting evidence</vt:lpstr>
      <vt:lpstr>Recommendations</vt:lpstr>
      <vt:lpstr>PowerPoint Presentation</vt:lpstr>
    </vt:vector>
  </TitlesOfParts>
  <Company>Athabasca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Roberta Franchuk</dc:creator>
  <cp:lastModifiedBy>Kevin Sauve</cp:lastModifiedBy>
  <cp:revision>429</cp:revision>
  <dcterms:created xsi:type="dcterms:W3CDTF">2011-05-24T18:27:58Z</dcterms:created>
  <dcterms:modified xsi:type="dcterms:W3CDTF">2015-01-23T21:47:45Z</dcterms:modified>
</cp:coreProperties>
</file>