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62" r:id="rId3"/>
    <p:sldId id="257" r:id="rId4"/>
    <p:sldId id="263" r:id="rId5"/>
    <p:sldId id="258" r:id="rId6"/>
    <p:sldId id="272" r:id="rId7"/>
    <p:sldId id="259" r:id="rId8"/>
    <p:sldId id="260" r:id="rId9"/>
    <p:sldId id="268" r:id="rId10"/>
    <p:sldId id="267" r:id="rId11"/>
    <p:sldId id="264" r:id="rId12"/>
    <p:sldId id="265" r:id="rId13"/>
    <p:sldId id="279" r:id="rId14"/>
    <p:sldId id="266" r:id="rId15"/>
    <p:sldId id="276" r:id="rId16"/>
    <p:sldId id="273" r:id="rId17"/>
    <p:sldId id="275" r:id="rId18"/>
    <p:sldId id="27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im" initials="T"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D1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74014" autoAdjust="0"/>
  </p:normalViewPr>
  <p:slideViewPr>
    <p:cSldViewPr>
      <p:cViewPr varScale="1">
        <p:scale>
          <a:sx n="69" d="100"/>
          <a:sy n="69" d="100"/>
        </p:scale>
        <p:origin x="-226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commentAuthors" Target="commentAuthors.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ACFDF4-A17B-4A8C-8D96-4FB48DA2C855}" type="datetimeFigureOut">
              <a:rPr lang="en-CA" smtClean="0"/>
              <a:pPr/>
              <a:t>2012-11-07</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126A38-DCBB-48C5-82A7-8F4E7BFD27D5}" type="slidenum">
              <a:rPr lang="en-CA" smtClean="0"/>
              <a:pPr/>
              <a:t>‹#›</a:t>
            </a:fld>
            <a:endParaRPr lang="en-CA"/>
          </a:p>
        </p:txBody>
      </p:sp>
    </p:spTree>
    <p:extLst>
      <p:ext uri="{BB962C8B-B14F-4D97-AF65-F5344CB8AC3E}">
        <p14:creationId xmlns:p14="http://schemas.microsoft.com/office/powerpoint/2010/main" val="4233071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fin.gov.bc.ca/tbs/tp/climate/carbon_tax.htm" TargetMode="External"/><Relationship Id="rId4" Type="http://schemas.openxmlformats.org/officeDocument/2006/relationships/hyperlink" Target="http://en.wikipedia.org/wiki/Maurice_Strong" TargetMode="External"/><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BAD980-0453-0E41-A31F-33EB912D7A08}" type="slidenum">
              <a:rPr lang="en-US" smtClean="0"/>
              <a:pPr/>
              <a:t>3</a:t>
            </a:fld>
            <a:endParaRPr lang="en-US"/>
          </a:p>
        </p:txBody>
      </p:sp>
    </p:spTree>
    <p:extLst>
      <p:ext uri="{BB962C8B-B14F-4D97-AF65-F5344CB8AC3E}">
        <p14:creationId xmlns:p14="http://schemas.microsoft.com/office/powerpoint/2010/main" val="2477431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Literature</a:t>
            </a:r>
            <a:r>
              <a:rPr lang="en-CA" baseline="0" dirty="0" smtClean="0"/>
              <a:t> review &gt; why are energy conservation retrofits, renewable energy projects, and low-carbon projects implemented? Looking to Europe (particularly Scandinavia as leaders in climate action) to understand why these decisions have been made. </a:t>
            </a:r>
            <a:endParaRPr lang="en-CA" dirty="0"/>
          </a:p>
        </p:txBody>
      </p:sp>
      <p:sp>
        <p:nvSpPr>
          <p:cNvPr id="4" name="Slide Number Placeholder 3"/>
          <p:cNvSpPr>
            <a:spLocks noGrp="1"/>
          </p:cNvSpPr>
          <p:nvPr>
            <p:ph type="sldNum" sz="quarter" idx="10"/>
          </p:nvPr>
        </p:nvSpPr>
        <p:spPr/>
        <p:txBody>
          <a:bodyPr/>
          <a:lstStyle/>
          <a:p>
            <a:fld id="{2C126A38-DCBB-48C5-82A7-8F4E7BFD27D5}" type="slidenum">
              <a:rPr lang="en-CA" smtClean="0"/>
              <a:pPr/>
              <a:t>4</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C126A38-DCBB-48C5-82A7-8F4E7BFD27D5}" type="slidenum">
              <a:rPr lang="en-CA" smtClean="0"/>
              <a:pPr/>
              <a:t>5</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Speak broadly</a:t>
            </a:r>
            <a:r>
              <a:rPr lang="en-CA" baseline="0" dirty="0" smtClean="0"/>
              <a:t> about the Whistler experience, Campbell River, and Fort St. John. </a:t>
            </a:r>
          </a:p>
          <a:p>
            <a:endParaRPr lang="en-CA" baseline="0" dirty="0" smtClean="0"/>
          </a:p>
          <a:p>
            <a:r>
              <a:rPr lang="en-CA" dirty="0" smtClean="0"/>
              <a:t>We did not hear anything about projects not working, they are working just fine. Learning curve for sure, but worth going through</a:t>
            </a:r>
            <a:endParaRPr lang="en-CA" dirty="0"/>
          </a:p>
        </p:txBody>
      </p:sp>
      <p:sp>
        <p:nvSpPr>
          <p:cNvPr id="4" name="Slide Number Placeholder 3"/>
          <p:cNvSpPr>
            <a:spLocks noGrp="1"/>
          </p:cNvSpPr>
          <p:nvPr>
            <p:ph type="sldNum" sz="quarter" idx="10"/>
          </p:nvPr>
        </p:nvSpPr>
        <p:spPr/>
        <p:txBody>
          <a:bodyPr/>
          <a:lstStyle/>
          <a:p>
            <a:fld id="{2C126A38-DCBB-48C5-82A7-8F4E7BFD27D5}" type="slidenum">
              <a:rPr lang="en-CA" smtClean="0"/>
              <a:pPr/>
              <a:t>9</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CA" b="1" u="sng" dirty="0" smtClean="0"/>
              <a:t>Key points here</a:t>
            </a:r>
          </a:p>
          <a:p>
            <a:endParaRPr lang="en-CA" dirty="0" smtClean="0"/>
          </a:p>
          <a:p>
            <a:r>
              <a:rPr lang="en-CA" b="1" dirty="0" smtClean="0"/>
              <a:t>What did we ask?</a:t>
            </a:r>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We asked: </a:t>
            </a:r>
            <a:r>
              <a:rPr lang="en-CA" sz="1200" kern="1200" dirty="0" smtClean="0">
                <a:solidFill>
                  <a:schemeClr val="tx1"/>
                </a:solidFill>
                <a:latin typeface="+mn-lt"/>
                <a:ea typeface="+mn-ea"/>
                <a:cs typeface="+mn-cs"/>
              </a:rPr>
              <a:t>What impact did the following provincial policies/programs have on the economics of your project?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latin typeface="+mn-lt"/>
                <a:ea typeface="+mn-ea"/>
                <a:cs typeface="+mn-cs"/>
              </a:rPr>
              <a:t>We</a:t>
            </a:r>
            <a:r>
              <a:rPr lang="en-CA" sz="1200" kern="1200" baseline="0" dirty="0" smtClean="0">
                <a:solidFill>
                  <a:schemeClr val="tx1"/>
                </a:solidFill>
                <a:latin typeface="+mn-lt"/>
                <a:ea typeface="+mn-ea"/>
                <a:cs typeface="+mn-cs"/>
              </a:rPr>
              <a:t> asked a follow up question: </a:t>
            </a:r>
            <a:r>
              <a:rPr lang="en-CA" sz="1200" kern="1200" dirty="0" smtClean="0">
                <a:solidFill>
                  <a:schemeClr val="tx1"/>
                </a:solidFill>
                <a:latin typeface="+mn-lt"/>
                <a:ea typeface="+mn-ea"/>
                <a:cs typeface="+mn-cs"/>
              </a:rPr>
              <a:t>How could this policy/program be improved to help your community implement greenhouse gas reduction projects?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kern="1200" dirty="0" smtClean="0">
                <a:solidFill>
                  <a:schemeClr val="tx1"/>
                </a:solidFill>
                <a:latin typeface="+mn-lt"/>
                <a:ea typeface="+mn-ea"/>
                <a:cs typeface="+mn-cs"/>
              </a:rPr>
              <a:t>Carbon Tax</a:t>
            </a:r>
          </a:p>
          <a:p>
            <a:r>
              <a:rPr lang="en-CA" dirty="0" smtClean="0"/>
              <a:t>-Bottom line:</a:t>
            </a:r>
            <a:r>
              <a:rPr lang="en-CA" baseline="0" dirty="0" smtClean="0"/>
              <a:t> provided an incentive for governments to implement low-carbon project because of reduce natural gas payments (for those who ranked it “very positive” or “somewhat positive” </a:t>
            </a:r>
          </a:p>
          <a:p>
            <a:endParaRPr lang="en-CA" baseline="0" dirty="0" smtClean="0"/>
          </a:p>
          <a:p>
            <a:r>
              <a:rPr lang="en-CA" b="1" baseline="0" dirty="0" smtClean="0"/>
              <a:t>Carbon neutral requirements</a:t>
            </a:r>
          </a:p>
          <a:p>
            <a:r>
              <a:rPr lang="en-CA" b="1" baseline="0" dirty="0" smtClean="0"/>
              <a:t>-</a:t>
            </a:r>
            <a:r>
              <a:rPr lang="en-US" sz="1200" kern="1200" dirty="0" smtClean="0">
                <a:solidFill>
                  <a:schemeClr val="tx1"/>
                </a:solidFill>
                <a:latin typeface="+mn-lt"/>
                <a:ea typeface="+mn-ea"/>
                <a:cs typeface="+mn-cs"/>
              </a:rPr>
              <a:t>As each government interviewed for this project is a signatory of the Climate Action Charter, carbon neutral requirements has provided the necessary impetus to implement projects that reduce corporation emissions</a:t>
            </a:r>
          </a:p>
          <a:p>
            <a:r>
              <a:rPr lang="en-US" sz="1200" kern="1200" baseline="0" dirty="0" smtClean="0">
                <a:solidFill>
                  <a:schemeClr val="tx1"/>
                </a:solidFill>
                <a:latin typeface="+mn-lt"/>
                <a:ea typeface="+mn-ea"/>
                <a:cs typeface="+mn-cs"/>
              </a:rPr>
              <a:t>-But, s</a:t>
            </a:r>
            <a:r>
              <a:rPr lang="en-US" sz="1200" kern="1200" dirty="0" smtClean="0">
                <a:solidFill>
                  <a:schemeClr val="tx1"/>
                </a:solidFill>
                <a:latin typeface="+mn-lt"/>
                <a:ea typeface="+mn-ea"/>
                <a:cs typeface="+mn-cs"/>
              </a:rPr>
              <a:t>ome explained how the requirements are vague and not well understood. They are not sure if the requirements will still be in place beyond 2012, or what the carbon offset purchasing process will look like</a:t>
            </a:r>
          </a:p>
          <a:p>
            <a:r>
              <a:rPr lang="en-US" sz="1200" kern="1200" baseline="0" dirty="0" smtClean="0">
                <a:solidFill>
                  <a:schemeClr val="tx1"/>
                </a:solidFill>
                <a:latin typeface="+mn-lt"/>
                <a:ea typeface="+mn-ea"/>
                <a:cs typeface="+mn-cs"/>
              </a:rPr>
              <a:t>-</a:t>
            </a:r>
            <a:r>
              <a:rPr lang="en-US" sz="1200" kern="1200" dirty="0" smtClean="0">
                <a:solidFill>
                  <a:schemeClr val="tx1"/>
                </a:solidFill>
                <a:latin typeface="+mn-lt"/>
                <a:ea typeface="+mn-ea"/>
                <a:cs typeface="+mn-cs"/>
              </a:rPr>
              <a:t>A couple of local governments are concerned about the weakening of carbon neutral requirements as the Province has become more lax on the standard by allowing governments to be "working toward carbon neutrality"</a:t>
            </a:r>
            <a:r>
              <a:rPr lang="en-CA" baseline="0" dirty="0" smtClean="0"/>
              <a:t> </a:t>
            </a:r>
            <a:endParaRPr lang="en-CA" dirty="0" smtClean="0"/>
          </a:p>
          <a:p>
            <a:endParaRPr lang="en-CA" dirty="0" smtClean="0"/>
          </a:p>
          <a:p>
            <a:r>
              <a:rPr lang="en-CA" b="1" dirty="0" smtClean="0"/>
              <a:t>Provincial Grants</a:t>
            </a:r>
          </a:p>
          <a:p>
            <a:r>
              <a:rPr lang="en-CA" b="1" dirty="0" smtClean="0"/>
              <a:t>-</a:t>
            </a:r>
            <a:r>
              <a:rPr lang="en-CA" b="0" dirty="0" smtClean="0"/>
              <a:t>Most</a:t>
            </a:r>
            <a:r>
              <a:rPr lang="en-CA" b="0" baseline="0" dirty="0" smtClean="0"/>
              <a:t> of this discussion was centred around the CARIP</a:t>
            </a:r>
          </a:p>
          <a:p>
            <a:r>
              <a:rPr lang="en-CA" b="0" baseline="0" dirty="0" smtClean="0"/>
              <a:t>-</a:t>
            </a:r>
            <a:r>
              <a:rPr lang="en-US" sz="1200" kern="1200" dirty="0" smtClean="0">
                <a:solidFill>
                  <a:schemeClr val="tx1"/>
                </a:solidFill>
                <a:latin typeface="+mn-lt"/>
                <a:ea typeface="+mn-ea"/>
                <a:cs typeface="+mn-cs"/>
              </a:rPr>
              <a:t>Many local governments reported CARIP to be positive because it has enabled some climate action projects</a:t>
            </a:r>
            <a:endParaRPr lang="en-CA" b="0" baseline="0" dirty="0" smtClean="0"/>
          </a:p>
        </p:txBody>
      </p:sp>
      <p:sp>
        <p:nvSpPr>
          <p:cNvPr id="4" name="Slide Number Placeholder 3"/>
          <p:cNvSpPr>
            <a:spLocks noGrp="1"/>
          </p:cNvSpPr>
          <p:nvPr>
            <p:ph type="sldNum" sz="quarter" idx="10"/>
          </p:nvPr>
        </p:nvSpPr>
        <p:spPr/>
        <p:txBody>
          <a:bodyPr/>
          <a:lstStyle/>
          <a:p>
            <a:fld id="{2C126A38-DCBB-48C5-82A7-8F4E7BFD27D5}" type="slidenum">
              <a:rPr lang="en-CA" smtClean="0"/>
              <a:pPr/>
              <a:t>10</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CRD, Delta,</a:t>
            </a:r>
            <a:r>
              <a:rPr lang="en-CA" baseline="0" dirty="0" smtClean="0"/>
              <a:t> Langford, Langley and Whistler accounted for the carbon tax rate in the financial analysis of their projects. </a:t>
            </a:r>
          </a:p>
          <a:p>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Langley </a:t>
            </a:r>
            <a:r>
              <a:rPr lang="en-CA" baseline="0" dirty="0" smtClean="0">
                <a:sym typeface="Wingdings" pitchFamily="2" charset="2"/>
              </a:rPr>
              <a:t> </a:t>
            </a:r>
            <a:r>
              <a:rPr lang="en-US" sz="1200" kern="1200" dirty="0" smtClean="0">
                <a:solidFill>
                  <a:schemeClr val="tx1"/>
                </a:solidFill>
                <a:latin typeface="+mn-lt"/>
                <a:ea typeface="+mn-ea"/>
                <a:cs typeface="+mn-cs"/>
              </a:rPr>
              <a:t>Both the carbon tax and the carbon neutral requirements helped Langley make the business case for the geo-exchange system – of the $12,000 in avoided natural gas costs to the system, $2,500 would be avoided carbon tax payments (at $30/tonne of just under $1.50/GJ of natural gas). Additionally, there would be $2,000 annually of avoided carbon offset purchases. </a:t>
            </a:r>
            <a:endParaRPr lang="en-CA" sz="1200" kern="1200" dirty="0" smtClean="0">
              <a:solidFill>
                <a:schemeClr val="tx1"/>
              </a:solidFill>
              <a:latin typeface="+mn-lt"/>
              <a:ea typeface="+mn-ea"/>
              <a:cs typeface="+mn-cs"/>
            </a:endParaRPr>
          </a:p>
          <a:p>
            <a:endParaRPr lang="en-CA" baseline="0" dirty="0" smtClean="0"/>
          </a:p>
          <a:p>
            <a:r>
              <a:rPr lang="en-CA" baseline="0" dirty="0" smtClean="0"/>
              <a:t>FSJ and Dawson Creek discussed how the tax provided an incentive to do “climate action”, and finally put a price on the environment </a:t>
            </a:r>
          </a:p>
          <a:p>
            <a:endParaRPr lang="en-CA" baseline="0" dirty="0" smtClean="0"/>
          </a:p>
          <a:p>
            <a:r>
              <a:rPr lang="en-CA" baseline="0" dirty="0" smtClean="0"/>
              <a:t>Langford:</a:t>
            </a:r>
          </a:p>
          <a:p>
            <a:r>
              <a:rPr lang="en-CA" sz="1200" kern="1200" dirty="0" smtClean="0">
                <a:solidFill>
                  <a:schemeClr val="tx1"/>
                </a:solidFill>
                <a:latin typeface="+mn-lt"/>
                <a:ea typeface="+mn-ea"/>
                <a:cs typeface="+mn-cs"/>
              </a:rPr>
              <a:t>-if gas prices were to drop to half of where they are, we would still have a winner here; the cost per GJ last fall with the carbon tax was $15.40 for natural gas here in Vancouver Island</a:t>
            </a: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latin typeface="+mn-lt"/>
                <a:ea typeface="+mn-ea"/>
                <a:cs typeface="+mn-cs"/>
              </a:rPr>
              <a:t>-the cost of the heat pumps to use waste heat for energy was $2.25 per GJ of energy, so by using these comparisons, gas would have to come down a long way for it to be non-viable to do it</a:t>
            </a:r>
          </a:p>
          <a:p>
            <a:endParaRPr lang="en-CA" dirty="0"/>
          </a:p>
        </p:txBody>
      </p:sp>
      <p:sp>
        <p:nvSpPr>
          <p:cNvPr id="4" name="Slide Number Placeholder 3"/>
          <p:cNvSpPr>
            <a:spLocks noGrp="1"/>
          </p:cNvSpPr>
          <p:nvPr>
            <p:ph type="sldNum" sz="quarter" idx="10"/>
          </p:nvPr>
        </p:nvSpPr>
        <p:spPr/>
        <p:txBody>
          <a:bodyPr/>
          <a:lstStyle/>
          <a:p>
            <a:fld id="{2C126A38-DCBB-48C5-82A7-8F4E7BFD27D5}" type="slidenum">
              <a:rPr lang="en-CA" smtClean="0"/>
              <a:pPr/>
              <a:t>11</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Coal is  irrelevant in these communities. </a:t>
            </a:r>
          </a:p>
          <a:p>
            <a:endParaRPr lang="en-CA" dirty="0" smtClean="0"/>
          </a:p>
          <a:p>
            <a:r>
              <a:rPr lang="en-CA" dirty="0" smtClean="0"/>
              <a:t>Dialogue about these policies to make sure they get better. </a:t>
            </a:r>
          </a:p>
          <a:p>
            <a:endParaRPr lang="en-CA" dirty="0" smtClean="0"/>
          </a:p>
          <a:p>
            <a:r>
              <a:rPr lang="en-CA" dirty="0" smtClean="0"/>
              <a:t>With low natural gas prices now, this can be good for BC. 1) governments could</a:t>
            </a:r>
            <a:r>
              <a:rPr lang="en-CA" baseline="0" dirty="0" smtClean="0"/>
              <a:t> use natural gas (as opposed to dirtier sources of fuel) for sustainable projects, 2) carbon tax just makes it a little more expensive (which means less payments for LGs) </a:t>
            </a:r>
          </a:p>
          <a:p>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sz="1200" dirty="0" smtClean="0"/>
              <a:t>Langford said it was not high enough</a:t>
            </a:r>
          </a:p>
          <a:p>
            <a:endParaRPr lang="en-CA" dirty="0"/>
          </a:p>
        </p:txBody>
      </p:sp>
      <p:sp>
        <p:nvSpPr>
          <p:cNvPr id="4" name="Slide Number Placeholder 3"/>
          <p:cNvSpPr>
            <a:spLocks noGrp="1"/>
          </p:cNvSpPr>
          <p:nvPr>
            <p:ph type="sldNum" sz="quarter" idx="10"/>
          </p:nvPr>
        </p:nvSpPr>
        <p:spPr/>
        <p:txBody>
          <a:bodyPr/>
          <a:lstStyle/>
          <a:p>
            <a:fld id="{2C126A38-DCBB-48C5-82A7-8F4E7BFD27D5}" type="slidenum">
              <a:rPr lang="en-CA" smtClean="0"/>
              <a:pPr/>
              <a:t>16</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Confusion and lack of alignment in provincial policies between CNR, CT, etc. Opportunity to make these clearer.  There was not a clear understanding about how they overlap, if we want these policies to be more effective, we have to explain how they work together, and general purpose. </a:t>
            </a:r>
          </a:p>
          <a:p>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WE</a:t>
            </a:r>
            <a:r>
              <a:rPr lang="en-CA" baseline="0" dirty="0" smtClean="0"/>
              <a:t> NEED A DIALOGUE ABOUT THESE POLICIES TO MAKE SURE THEY ARE CLEAR, AND CONSTANTLY IMPROVING</a:t>
            </a:r>
            <a:endParaRPr lang="en-CA" dirty="0" smtClean="0"/>
          </a:p>
          <a:p>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Given that the provincial government is currently in the process of </a:t>
            </a:r>
            <a:r>
              <a:rPr lang="en-US" sz="1200" u="sng" kern="1200" dirty="0" smtClean="0">
                <a:solidFill>
                  <a:schemeClr val="tx1"/>
                </a:solidFill>
                <a:latin typeface="+mn-lt"/>
                <a:ea typeface="+mn-ea"/>
                <a:cs typeface="+mn-cs"/>
                <a:hlinkClick r:id="rId3"/>
              </a:rPr>
              <a:t>reviewing the carbon tax</a:t>
            </a:r>
            <a:r>
              <a:rPr lang="en-US" sz="1200" kern="1200" dirty="0" smtClean="0">
                <a:solidFill>
                  <a:schemeClr val="tx1"/>
                </a:solidFill>
                <a:latin typeface="+mn-lt"/>
                <a:ea typeface="+mn-ea"/>
                <a:cs typeface="+mn-cs"/>
              </a:rPr>
              <a:t>, the province should note that this policy is driving some local governments in B.C. to invest in low-carbon solutions. By maintaining — and strengthening — existing policies and programs, B.C.’s communities will maintain leadership on climate action in Canada. As </a:t>
            </a:r>
            <a:r>
              <a:rPr lang="en-US" sz="1200" u="sng" kern="1200" dirty="0" smtClean="0">
                <a:solidFill>
                  <a:schemeClr val="tx1"/>
                </a:solidFill>
                <a:latin typeface="+mn-lt"/>
                <a:ea typeface="+mn-ea"/>
                <a:cs typeface="+mn-cs"/>
                <a:hlinkClick r:id="rId4"/>
              </a:rPr>
              <a:t>Maurice Strong</a:t>
            </a:r>
            <a:r>
              <a:rPr lang="en-US" sz="1200" kern="1200" dirty="0" smtClean="0">
                <a:solidFill>
                  <a:schemeClr val="tx1"/>
                </a:solidFill>
                <a:latin typeface="+mn-lt"/>
                <a:ea typeface="+mn-ea"/>
                <a:cs typeface="+mn-cs"/>
              </a:rPr>
              <a:t> has declared, “the future health of our planet will be determined in our cities.”</a:t>
            </a: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2C126A38-DCBB-48C5-82A7-8F4E7BFD27D5}" type="slidenum">
              <a:rPr lang="en-CA" smtClean="0"/>
              <a:pPr/>
              <a:t>17</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2C126A38-DCBB-48C5-82A7-8F4E7BFD27D5}" type="slidenum">
              <a:rPr lang="en-CA" smtClean="0"/>
              <a:pPr/>
              <a:t>18</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7863720-AFDE-4017-96C3-D93263CCF185}" type="datetime1">
              <a:rPr lang="en-CA" smtClean="0"/>
              <a:pPr/>
              <a:t>2012-11-07</a:t>
            </a:fld>
            <a:endParaRPr lang="en-CA"/>
          </a:p>
        </p:txBody>
      </p:sp>
      <p:sp>
        <p:nvSpPr>
          <p:cNvPr id="19" name="Footer Placeholder 18"/>
          <p:cNvSpPr>
            <a:spLocks noGrp="1"/>
          </p:cNvSpPr>
          <p:nvPr>
            <p:ph type="ftr" sz="quarter" idx="11"/>
          </p:nvPr>
        </p:nvSpPr>
        <p:spPr/>
        <p:txBody>
          <a:bodyPr/>
          <a:lstStyle/>
          <a:p>
            <a:endParaRPr lang="en-CA"/>
          </a:p>
        </p:txBody>
      </p:sp>
      <p:sp>
        <p:nvSpPr>
          <p:cNvPr id="27" name="Slide Number Placeholder 26"/>
          <p:cNvSpPr>
            <a:spLocks noGrp="1"/>
          </p:cNvSpPr>
          <p:nvPr>
            <p:ph type="sldNum" sz="quarter" idx="12"/>
          </p:nvPr>
        </p:nvSpPr>
        <p:spPr/>
        <p:txBody>
          <a:bodyPr/>
          <a:lstStyle/>
          <a:p>
            <a:fld id="{08DE7FD5-8E8F-4EB9-BF80-017B22D9F3B8}"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7A0786-BCD8-441C-8A0D-2155D7DC7C27}" type="datetime1">
              <a:rPr lang="en-CA" smtClean="0"/>
              <a:pPr/>
              <a:t>2012-11-07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8DE7FD5-8E8F-4EB9-BF80-017B22D9F3B8}"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C46D1F-919B-4215-AB36-8C30D6EF9591}" type="datetime1">
              <a:rPr lang="en-CA" smtClean="0"/>
              <a:pPr/>
              <a:t>2012-11-07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8DE7FD5-8E8F-4EB9-BF80-017B22D9F3B8}"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D185EE-DE20-4B47-94DA-AB5A28298515}" type="datetime1">
              <a:rPr lang="en-CA" smtClean="0"/>
              <a:pPr/>
              <a:t>2012-11-07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8DE7FD5-8E8F-4EB9-BF80-017B22D9F3B8}"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CCD316-3DE7-477F-BC1C-E65AE67F248A}" type="datetime1">
              <a:rPr lang="en-CA" smtClean="0"/>
              <a:pPr/>
              <a:t>2012-11-07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8DE7FD5-8E8F-4EB9-BF80-017B22D9F3B8}"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1F9359-8C80-419B-9732-8D726FAC94F7}" type="datetime1">
              <a:rPr lang="en-CA" smtClean="0"/>
              <a:pPr/>
              <a:t>2012-11-07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8DE7FD5-8E8F-4EB9-BF80-017B22D9F3B8}"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072CB9A-D530-4500-B87C-712DDB168B5C}" type="datetime1">
              <a:rPr lang="en-CA" smtClean="0"/>
              <a:pPr/>
              <a:t>2012-11-07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8DE7FD5-8E8F-4EB9-BF80-017B22D9F3B8}"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321B599-8F21-4A45-97A0-322C4EEA5F80}" type="datetime1">
              <a:rPr lang="en-CA" smtClean="0"/>
              <a:pPr/>
              <a:t>2012-11-07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8DE7FD5-8E8F-4EB9-BF80-017B22D9F3B8}"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D04987-6DF4-4736-A122-102196C97797}" type="datetime1">
              <a:rPr lang="en-CA" smtClean="0"/>
              <a:pPr/>
              <a:t>2012-11-07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8DE7FD5-8E8F-4EB9-BF80-017B22D9F3B8}"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262C64-E56B-4205-8AFE-C1340C539EF3}" type="datetime1">
              <a:rPr lang="en-CA" smtClean="0"/>
              <a:pPr/>
              <a:t>2012-11-07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8DE7FD5-8E8F-4EB9-BF80-017B22D9F3B8}"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B55DCC4-3EAC-4AA1-A281-918759023F8E}" type="datetime1">
              <a:rPr lang="en-CA" smtClean="0"/>
              <a:pPr/>
              <a:t>2012-11-07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8077200" y="6356350"/>
            <a:ext cx="609600" cy="365125"/>
          </a:xfrm>
        </p:spPr>
        <p:txBody>
          <a:bodyPr/>
          <a:lstStyle/>
          <a:p>
            <a:fld id="{08DE7FD5-8E8F-4EB9-BF80-017B22D9F3B8}" type="slidenum">
              <a:rPr lang="en-CA" smtClean="0"/>
              <a:pPr/>
              <a:t>‹#›</a:t>
            </a:fld>
            <a:endParaRPr lang="en-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1E41FF4-743C-41B5-A82C-B5ABBAE554F0}" type="datetime1">
              <a:rPr lang="en-CA" smtClean="0"/>
              <a:pPr/>
              <a:t>2012-11-07</a:t>
            </a:fld>
            <a:endParaRPr lang="en-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DE7FD5-8E8F-4EB9-BF80-017B22D9F3B8}" type="slidenum">
              <a:rPr lang="en-CA" smtClean="0"/>
              <a:pPr/>
              <a:t>‹#›</a:t>
            </a:fld>
            <a:endParaRPr lang="en-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371600"/>
            <a:ext cx="7851648" cy="1828800"/>
          </a:xfrm>
        </p:spPr>
        <p:txBody>
          <a:bodyPr>
            <a:normAutofit fontScale="90000"/>
          </a:bodyPr>
          <a:lstStyle/>
          <a:p>
            <a:r>
              <a:rPr lang="en-CA" dirty="0" smtClean="0"/>
              <a:t>The Impact of the Carbon Tax on Local Government Low-Carbon Projects in B.C.</a:t>
            </a:r>
            <a:endParaRPr lang="en-CA" dirty="0"/>
          </a:p>
        </p:txBody>
      </p:sp>
      <p:sp>
        <p:nvSpPr>
          <p:cNvPr id="3" name="Subtitle 2"/>
          <p:cNvSpPr>
            <a:spLocks noGrp="1"/>
          </p:cNvSpPr>
          <p:nvPr>
            <p:ph type="subTitle" idx="1"/>
          </p:nvPr>
        </p:nvSpPr>
        <p:spPr/>
        <p:txBody>
          <a:bodyPr>
            <a:normAutofit fontScale="92500" lnSpcReduction="10000"/>
          </a:bodyPr>
          <a:lstStyle/>
          <a:p>
            <a:pPr algn="ctr"/>
            <a:endParaRPr lang="en-CA" dirty="0" smtClean="0"/>
          </a:p>
          <a:p>
            <a:pPr algn="ctr"/>
            <a:r>
              <a:rPr lang="en-CA" dirty="0" smtClean="0"/>
              <a:t>By:  Tim Shah, Climate Action Stories Intern</a:t>
            </a:r>
          </a:p>
          <a:p>
            <a:pPr algn="ctr"/>
            <a:r>
              <a:rPr lang="en-CA" dirty="0" smtClean="0"/>
              <a:t>Pembina Institute</a:t>
            </a:r>
          </a:p>
          <a:p>
            <a:pPr algn="ctr"/>
            <a:r>
              <a:rPr lang="en-CA" dirty="0" smtClean="0"/>
              <a:t>September 21, 2012</a:t>
            </a:r>
          </a:p>
        </p:txBody>
      </p:sp>
      <p:pic>
        <p:nvPicPr>
          <p:cNvPr id="4" name="Picture 31" descr="Pembina Logo White blackshadow"/>
          <p:cNvPicPr>
            <a:picLocks noChangeAspect="1" noChangeArrowheads="1"/>
          </p:cNvPicPr>
          <p:nvPr/>
        </p:nvPicPr>
        <p:blipFill>
          <a:blip r:embed="rId2" cstate="print"/>
          <a:srcRect/>
          <a:stretch>
            <a:fillRect/>
          </a:stretch>
        </p:blipFill>
        <p:spPr bwMode="auto">
          <a:xfrm>
            <a:off x="5867400" y="5105400"/>
            <a:ext cx="2590800" cy="112236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8DE7FD5-8E8F-4EB9-BF80-017B22D9F3B8}" type="slidenum">
              <a:rPr lang="en-CA" smtClean="0"/>
              <a:pPr/>
              <a:t>1</a:t>
            </a:fld>
            <a:endParaRPr lang="en-CA"/>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352928" cy="1901856"/>
          </a:xfrm>
        </p:spPr>
        <p:txBody>
          <a:bodyPr>
            <a:normAutofit fontScale="90000"/>
          </a:bodyPr>
          <a:lstStyle/>
          <a:p>
            <a:r>
              <a:rPr lang="en-CA" dirty="0" smtClean="0"/>
              <a:t>What impact did the following have on the economics of your project?</a:t>
            </a:r>
            <a:endParaRPr lang="en-CA" dirty="0"/>
          </a:p>
        </p:txBody>
      </p:sp>
      <p:graphicFrame>
        <p:nvGraphicFramePr>
          <p:cNvPr id="4" name="Content Placeholder 3"/>
          <p:cNvGraphicFramePr>
            <a:graphicFrameLocks noGrp="1"/>
          </p:cNvGraphicFramePr>
          <p:nvPr>
            <p:ph idx="1"/>
          </p:nvPr>
        </p:nvGraphicFramePr>
        <p:xfrm>
          <a:off x="251520" y="2420888"/>
          <a:ext cx="8568950" cy="4097051"/>
        </p:xfrm>
        <a:graphic>
          <a:graphicData uri="http://schemas.openxmlformats.org/drawingml/2006/table">
            <a:tbl>
              <a:tblPr firstRow="1" bandRow="1">
                <a:tableStyleId>{5C22544A-7EE6-4342-B048-85BDC9FD1C3A}</a:tableStyleId>
              </a:tblPr>
              <a:tblGrid>
                <a:gridCol w="2682455"/>
                <a:gridCol w="1117689"/>
                <a:gridCol w="1266715"/>
                <a:gridCol w="1192202"/>
                <a:gridCol w="1260279"/>
                <a:gridCol w="1049610"/>
              </a:tblGrid>
              <a:tr h="686737">
                <a:tc>
                  <a:txBody>
                    <a:bodyPr/>
                    <a:lstStyle/>
                    <a:p>
                      <a:endParaRPr lang="en-CA" dirty="0"/>
                    </a:p>
                  </a:txBody>
                  <a:tcPr/>
                </a:tc>
                <a:tc gridSpan="3">
                  <a:txBody>
                    <a:bodyPr/>
                    <a:lstStyle/>
                    <a:p>
                      <a:pPr algn="ctr"/>
                      <a:r>
                        <a:rPr lang="en-CA" dirty="0" smtClean="0"/>
                        <a:t>Degree</a:t>
                      </a:r>
                      <a:r>
                        <a:rPr lang="en-CA" baseline="0" dirty="0" smtClean="0"/>
                        <a:t> of Impact</a:t>
                      </a:r>
                      <a:endParaRPr lang="en-CA" dirty="0"/>
                    </a:p>
                  </a:txBody>
                  <a:tcPr/>
                </a:tc>
                <a:tc hMerge="1">
                  <a:txBody>
                    <a:bodyPr/>
                    <a:lstStyle/>
                    <a:p>
                      <a:endParaRPr lang="en-CA" dirty="0"/>
                    </a:p>
                  </a:txBody>
                  <a:tcPr/>
                </a:tc>
                <a:tc hMerge="1">
                  <a:txBody>
                    <a:bodyPr/>
                    <a:lstStyle/>
                    <a:p>
                      <a:endParaRPr lang="en-CA" dirty="0"/>
                    </a:p>
                  </a:txBody>
                  <a:tcPr/>
                </a:tc>
                <a:tc>
                  <a:txBody>
                    <a:bodyPr/>
                    <a:lstStyle/>
                    <a:p>
                      <a:pPr algn="ctr"/>
                      <a:endParaRPr lang="en-CA" dirty="0"/>
                    </a:p>
                  </a:txBody>
                  <a:tcPr/>
                </a:tc>
                <a:tc>
                  <a:txBody>
                    <a:bodyPr/>
                    <a:lstStyle/>
                    <a:p>
                      <a:pPr algn="ctr"/>
                      <a:endParaRPr lang="en-CA" dirty="0"/>
                    </a:p>
                  </a:txBody>
                  <a:tcPr/>
                </a:tc>
              </a:tr>
              <a:tr h="1002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b="1" dirty="0" smtClean="0">
                          <a:solidFill>
                            <a:schemeClr val="bg1"/>
                          </a:solidFill>
                        </a:rPr>
                        <a:t>Program/policy/grant</a:t>
                      </a:r>
                    </a:p>
                    <a:p>
                      <a:endParaRPr lang="en-CA" b="1" dirty="0"/>
                    </a:p>
                  </a:txBody>
                  <a:tcPr>
                    <a:solidFill>
                      <a:schemeClr val="accent1"/>
                    </a:solidFill>
                  </a:tcPr>
                </a:tc>
                <a:tc>
                  <a:txBody>
                    <a:bodyPr/>
                    <a:lstStyle/>
                    <a:p>
                      <a:r>
                        <a:rPr lang="en-CA" dirty="0" smtClean="0">
                          <a:solidFill>
                            <a:schemeClr val="bg1"/>
                          </a:solidFill>
                        </a:rPr>
                        <a:t>Very positive</a:t>
                      </a:r>
                      <a:endParaRPr lang="en-CA" dirty="0">
                        <a:solidFill>
                          <a:schemeClr val="bg1"/>
                        </a:solidFill>
                      </a:endParaRPr>
                    </a:p>
                  </a:txBody>
                  <a:tcPr>
                    <a:solidFill>
                      <a:schemeClr val="accent1"/>
                    </a:solidFill>
                  </a:tcPr>
                </a:tc>
                <a:tc>
                  <a:txBody>
                    <a:bodyPr/>
                    <a:lstStyle/>
                    <a:p>
                      <a:r>
                        <a:rPr lang="en-CA" dirty="0" smtClean="0">
                          <a:solidFill>
                            <a:schemeClr val="bg1"/>
                          </a:solidFill>
                        </a:rPr>
                        <a:t>Somewhat positive</a:t>
                      </a:r>
                      <a:endParaRPr lang="en-CA" dirty="0">
                        <a:solidFill>
                          <a:schemeClr val="bg1"/>
                        </a:solidFill>
                      </a:endParaRPr>
                    </a:p>
                  </a:txBody>
                  <a:tcPr>
                    <a:solidFill>
                      <a:schemeClr val="accent1"/>
                    </a:solidFill>
                  </a:tcPr>
                </a:tc>
                <a:tc>
                  <a:txBody>
                    <a:bodyPr/>
                    <a:lstStyle/>
                    <a:p>
                      <a:r>
                        <a:rPr lang="en-CA" dirty="0" smtClean="0">
                          <a:solidFill>
                            <a:schemeClr val="bg1"/>
                          </a:solidFill>
                        </a:rPr>
                        <a:t>Neutral</a:t>
                      </a:r>
                      <a:endParaRPr lang="en-CA" dirty="0">
                        <a:solidFill>
                          <a:schemeClr val="bg1"/>
                        </a:solidFill>
                      </a:endParaRPr>
                    </a:p>
                  </a:txBody>
                  <a:tcPr>
                    <a:solidFill>
                      <a:schemeClr val="accent1"/>
                    </a:solidFill>
                  </a:tcPr>
                </a:tc>
                <a:tc>
                  <a:txBody>
                    <a:bodyPr/>
                    <a:lstStyle/>
                    <a:p>
                      <a:r>
                        <a:rPr lang="en-CA" dirty="0" smtClean="0">
                          <a:solidFill>
                            <a:schemeClr val="bg1"/>
                          </a:solidFill>
                        </a:rPr>
                        <a:t>Somewhat</a:t>
                      </a:r>
                      <a:r>
                        <a:rPr lang="en-CA" baseline="0" dirty="0" smtClean="0">
                          <a:solidFill>
                            <a:schemeClr val="bg1"/>
                          </a:solidFill>
                        </a:rPr>
                        <a:t> negative </a:t>
                      </a:r>
                      <a:endParaRPr lang="en-CA" dirty="0">
                        <a:solidFill>
                          <a:schemeClr val="bg1"/>
                        </a:solidFill>
                      </a:endParaRPr>
                    </a:p>
                  </a:txBody>
                  <a:tcPr>
                    <a:solidFill>
                      <a:schemeClr val="accent1"/>
                    </a:solidFill>
                  </a:tcPr>
                </a:tc>
                <a:tc>
                  <a:txBody>
                    <a:bodyPr/>
                    <a:lstStyle/>
                    <a:p>
                      <a:r>
                        <a:rPr lang="en-CA" dirty="0" smtClean="0">
                          <a:solidFill>
                            <a:schemeClr val="bg1"/>
                          </a:solidFill>
                        </a:rPr>
                        <a:t>Very negative</a:t>
                      </a:r>
                      <a:r>
                        <a:rPr lang="en-CA" baseline="0" dirty="0" smtClean="0">
                          <a:solidFill>
                            <a:schemeClr val="bg1"/>
                          </a:solidFill>
                        </a:rPr>
                        <a:t> </a:t>
                      </a:r>
                      <a:endParaRPr lang="en-CA" dirty="0">
                        <a:solidFill>
                          <a:schemeClr val="bg1"/>
                        </a:solidFill>
                      </a:endParaRPr>
                    </a:p>
                  </a:txBody>
                  <a:tcPr>
                    <a:solidFill>
                      <a:schemeClr val="accent1"/>
                    </a:solidFill>
                  </a:tcPr>
                </a:tc>
              </a:tr>
              <a:tr h="759175">
                <a:tc>
                  <a:txBody>
                    <a:bodyPr/>
                    <a:lstStyle/>
                    <a:p>
                      <a:r>
                        <a:rPr lang="en-CA" b="1" dirty="0" smtClean="0"/>
                        <a:t>Carbon Tax</a:t>
                      </a:r>
                      <a:endParaRPr lang="en-CA" b="1" dirty="0"/>
                    </a:p>
                  </a:txBody>
                  <a:tcPr/>
                </a:tc>
                <a:tc>
                  <a:txBody>
                    <a:bodyPr/>
                    <a:lstStyle/>
                    <a:p>
                      <a:r>
                        <a:rPr lang="en-CA" dirty="0" smtClean="0"/>
                        <a:t>3</a:t>
                      </a:r>
                      <a:endParaRPr lang="en-CA" dirty="0"/>
                    </a:p>
                  </a:txBody>
                  <a:tcPr/>
                </a:tc>
                <a:tc>
                  <a:txBody>
                    <a:bodyPr/>
                    <a:lstStyle/>
                    <a:p>
                      <a:r>
                        <a:rPr lang="en-CA" dirty="0" smtClean="0"/>
                        <a:t>4</a:t>
                      </a:r>
                      <a:endParaRPr lang="en-CA" dirty="0"/>
                    </a:p>
                  </a:txBody>
                  <a:tcPr/>
                </a:tc>
                <a:tc>
                  <a:txBody>
                    <a:bodyPr/>
                    <a:lstStyle/>
                    <a:p>
                      <a:r>
                        <a:rPr lang="en-CA" dirty="0" smtClean="0"/>
                        <a:t>5</a:t>
                      </a:r>
                      <a:endParaRPr lang="en-CA" dirty="0"/>
                    </a:p>
                  </a:txBody>
                  <a:tcPr/>
                </a:tc>
                <a:tc>
                  <a:txBody>
                    <a:bodyPr/>
                    <a:lstStyle/>
                    <a:p>
                      <a:r>
                        <a:rPr lang="en-CA" dirty="0" smtClean="0"/>
                        <a:t>0</a:t>
                      </a:r>
                      <a:endParaRPr lang="en-CA" dirty="0"/>
                    </a:p>
                  </a:txBody>
                  <a:tcPr/>
                </a:tc>
                <a:tc>
                  <a:txBody>
                    <a:bodyPr/>
                    <a:lstStyle/>
                    <a:p>
                      <a:r>
                        <a:rPr lang="en-CA" dirty="0" smtClean="0"/>
                        <a:t>0</a:t>
                      </a:r>
                      <a:endParaRPr lang="en-CA" dirty="0"/>
                    </a:p>
                  </a:txBody>
                  <a:tcPr/>
                </a:tc>
              </a:tr>
              <a:tr h="678909">
                <a:tc>
                  <a:txBody>
                    <a:bodyPr/>
                    <a:lstStyle/>
                    <a:p>
                      <a:r>
                        <a:rPr lang="en-CA" b="1" dirty="0" smtClean="0"/>
                        <a:t>Carbon neutral requirements</a:t>
                      </a:r>
                      <a:endParaRPr lang="en-CA" b="1" dirty="0"/>
                    </a:p>
                  </a:txBody>
                  <a:tcPr/>
                </a:tc>
                <a:tc>
                  <a:txBody>
                    <a:bodyPr/>
                    <a:lstStyle/>
                    <a:p>
                      <a:r>
                        <a:rPr lang="en-CA" dirty="0" smtClean="0"/>
                        <a:t>8</a:t>
                      </a:r>
                      <a:endParaRPr lang="en-CA" dirty="0"/>
                    </a:p>
                  </a:txBody>
                  <a:tcPr/>
                </a:tc>
                <a:tc>
                  <a:txBody>
                    <a:bodyPr/>
                    <a:lstStyle/>
                    <a:p>
                      <a:r>
                        <a:rPr lang="en-CA" dirty="0" smtClean="0"/>
                        <a:t>3</a:t>
                      </a:r>
                      <a:endParaRPr lang="en-CA" dirty="0"/>
                    </a:p>
                  </a:txBody>
                  <a:tcPr/>
                </a:tc>
                <a:tc>
                  <a:txBody>
                    <a:bodyPr/>
                    <a:lstStyle/>
                    <a:p>
                      <a:r>
                        <a:rPr lang="en-CA" dirty="0" smtClean="0"/>
                        <a:t>1</a:t>
                      </a:r>
                      <a:endParaRPr lang="en-CA" dirty="0"/>
                    </a:p>
                  </a:txBody>
                  <a:tcPr/>
                </a:tc>
                <a:tc>
                  <a:txBody>
                    <a:bodyPr/>
                    <a:lstStyle/>
                    <a:p>
                      <a:r>
                        <a:rPr lang="en-CA" dirty="0" smtClean="0"/>
                        <a:t>0</a:t>
                      </a:r>
                      <a:endParaRPr lang="en-CA" dirty="0"/>
                    </a:p>
                  </a:txBody>
                  <a:tcPr/>
                </a:tc>
                <a:tc>
                  <a:txBody>
                    <a:bodyPr/>
                    <a:lstStyle/>
                    <a:p>
                      <a:r>
                        <a:rPr lang="en-CA" dirty="0" smtClean="0"/>
                        <a:t>0</a:t>
                      </a:r>
                      <a:endParaRPr lang="en-CA" dirty="0"/>
                    </a:p>
                  </a:txBody>
                  <a:tcPr/>
                </a:tc>
              </a:tr>
              <a:tr h="969870">
                <a:tc>
                  <a:txBody>
                    <a:bodyPr/>
                    <a:lstStyle/>
                    <a:p>
                      <a:r>
                        <a:rPr lang="en-CA" b="1" dirty="0" smtClean="0"/>
                        <a:t>Provincial Grants</a:t>
                      </a:r>
                      <a:endParaRPr lang="en-CA" b="1" dirty="0"/>
                    </a:p>
                  </a:txBody>
                  <a:tcPr/>
                </a:tc>
                <a:tc>
                  <a:txBody>
                    <a:bodyPr/>
                    <a:lstStyle/>
                    <a:p>
                      <a:r>
                        <a:rPr lang="en-CA" dirty="0" smtClean="0"/>
                        <a:t>6</a:t>
                      </a:r>
                      <a:endParaRPr lang="en-CA" dirty="0"/>
                    </a:p>
                  </a:txBody>
                  <a:tcPr/>
                </a:tc>
                <a:tc>
                  <a:txBody>
                    <a:bodyPr/>
                    <a:lstStyle/>
                    <a:p>
                      <a:r>
                        <a:rPr lang="en-CA" dirty="0" smtClean="0"/>
                        <a:t>1</a:t>
                      </a:r>
                      <a:endParaRPr lang="en-CA" dirty="0"/>
                    </a:p>
                  </a:txBody>
                  <a:tcPr/>
                </a:tc>
                <a:tc>
                  <a:txBody>
                    <a:bodyPr/>
                    <a:lstStyle/>
                    <a:p>
                      <a:r>
                        <a:rPr lang="en-CA" dirty="0" smtClean="0"/>
                        <a:t>5</a:t>
                      </a:r>
                      <a:endParaRPr lang="en-CA" dirty="0"/>
                    </a:p>
                  </a:txBody>
                  <a:tcPr/>
                </a:tc>
                <a:tc>
                  <a:txBody>
                    <a:bodyPr/>
                    <a:lstStyle/>
                    <a:p>
                      <a:r>
                        <a:rPr lang="en-CA" dirty="0" smtClean="0"/>
                        <a:t>0</a:t>
                      </a:r>
                      <a:endParaRPr lang="en-CA" dirty="0"/>
                    </a:p>
                  </a:txBody>
                  <a:tcPr/>
                </a:tc>
                <a:tc>
                  <a:txBody>
                    <a:bodyPr/>
                    <a:lstStyle/>
                    <a:p>
                      <a:r>
                        <a:rPr lang="en-CA" dirty="0" smtClean="0"/>
                        <a:t>0</a:t>
                      </a:r>
                      <a:endParaRPr lang="en-CA" dirty="0"/>
                    </a:p>
                  </a:txBody>
                  <a:tcPr/>
                </a:tc>
              </a:tr>
            </a:tbl>
          </a:graphicData>
        </a:graphic>
      </p:graphicFrame>
      <p:sp>
        <p:nvSpPr>
          <p:cNvPr id="5" name="Slide Number Placeholder 4"/>
          <p:cNvSpPr>
            <a:spLocks noGrp="1"/>
          </p:cNvSpPr>
          <p:nvPr>
            <p:ph type="sldNum" sz="quarter" idx="12"/>
          </p:nvPr>
        </p:nvSpPr>
        <p:spPr/>
        <p:txBody>
          <a:bodyPr/>
          <a:lstStyle/>
          <a:p>
            <a:fld id="{08DE7FD5-8E8F-4EB9-BF80-017B22D9F3B8}" type="slidenum">
              <a:rPr lang="en-CA" smtClean="0"/>
              <a:pPr/>
              <a:t>10</a:t>
            </a:fld>
            <a:endParaRPr lang="en-CA"/>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892480" cy="2063112"/>
          </a:xfrm>
        </p:spPr>
        <p:txBody>
          <a:bodyPr>
            <a:normAutofit fontScale="90000"/>
          </a:bodyPr>
          <a:lstStyle/>
          <a:p>
            <a:r>
              <a:rPr lang="en-CA" dirty="0" smtClean="0"/>
              <a:t>Carbon tax had a positive impact on the economics of these communities:</a:t>
            </a:r>
            <a:endParaRPr lang="en-CA" dirty="0"/>
          </a:p>
        </p:txBody>
      </p:sp>
      <p:sp>
        <p:nvSpPr>
          <p:cNvPr id="3" name="Content Placeholder 2"/>
          <p:cNvSpPr>
            <a:spLocks noGrp="1"/>
          </p:cNvSpPr>
          <p:nvPr>
            <p:ph idx="1"/>
          </p:nvPr>
        </p:nvSpPr>
        <p:spPr>
          <a:xfrm>
            <a:off x="467544" y="2132856"/>
            <a:ext cx="8229600" cy="4389120"/>
          </a:xfrm>
        </p:spPr>
        <p:txBody>
          <a:bodyPr>
            <a:normAutofit/>
          </a:bodyPr>
          <a:lstStyle/>
          <a:p>
            <a:pPr lvl="0"/>
            <a:r>
              <a:rPr lang="en-US" dirty="0" smtClean="0"/>
              <a:t>Capital Regional District (CRD)</a:t>
            </a:r>
            <a:endParaRPr lang="en-CA" dirty="0" smtClean="0"/>
          </a:p>
          <a:p>
            <a:pPr lvl="0"/>
            <a:r>
              <a:rPr lang="en-US" dirty="0" smtClean="0"/>
              <a:t>City of Dawson Creek</a:t>
            </a:r>
            <a:endParaRPr lang="en-CA" dirty="0" smtClean="0"/>
          </a:p>
          <a:p>
            <a:pPr lvl="0"/>
            <a:r>
              <a:rPr lang="en-US" dirty="0" smtClean="0"/>
              <a:t>Corporation of Delta</a:t>
            </a:r>
            <a:endParaRPr lang="en-CA" dirty="0" smtClean="0"/>
          </a:p>
          <a:p>
            <a:pPr lvl="0"/>
            <a:r>
              <a:rPr lang="en-US" dirty="0" smtClean="0"/>
              <a:t>City of Fort St. John</a:t>
            </a:r>
          </a:p>
          <a:p>
            <a:pPr lvl="0"/>
            <a:r>
              <a:rPr lang="en-US" dirty="0" smtClean="0"/>
              <a:t>City of Langford</a:t>
            </a:r>
            <a:endParaRPr lang="en-CA" dirty="0" smtClean="0"/>
          </a:p>
          <a:p>
            <a:pPr lvl="0"/>
            <a:r>
              <a:rPr lang="en-US" dirty="0" smtClean="0"/>
              <a:t>Township of Langley</a:t>
            </a:r>
            <a:endParaRPr lang="en-CA" dirty="0" smtClean="0"/>
          </a:p>
          <a:p>
            <a:pPr lvl="0"/>
            <a:r>
              <a:rPr lang="en-US" dirty="0" smtClean="0"/>
              <a:t>Resort Municipality of Whistler</a:t>
            </a:r>
            <a:endParaRPr lang="en-CA" dirty="0" smtClean="0"/>
          </a:p>
          <a:p>
            <a:endParaRPr lang="en-CA"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11</a:t>
            </a:fld>
            <a:endParaRPr lang="en-CA"/>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en-CA" dirty="0" smtClean="0"/>
              <a:t>Select quotes on the tax</a:t>
            </a:r>
            <a:endParaRPr lang="en-CA" dirty="0"/>
          </a:p>
        </p:txBody>
      </p:sp>
      <p:sp>
        <p:nvSpPr>
          <p:cNvPr id="3" name="Content Placeholder 2"/>
          <p:cNvSpPr>
            <a:spLocks noGrp="1"/>
          </p:cNvSpPr>
          <p:nvPr>
            <p:ph idx="1"/>
          </p:nvPr>
        </p:nvSpPr>
        <p:spPr>
          <a:xfrm>
            <a:off x="179512" y="1484784"/>
            <a:ext cx="8748464" cy="4839816"/>
          </a:xfrm>
        </p:spPr>
        <p:txBody>
          <a:bodyPr>
            <a:normAutofit/>
          </a:bodyPr>
          <a:lstStyle/>
          <a:p>
            <a:pPr algn="ctr">
              <a:buNone/>
            </a:pPr>
            <a:endParaRPr lang="en-US" i="1" dirty="0" smtClean="0"/>
          </a:p>
          <a:p>
            <a:pPr algn="ctr">
              <a:buNone/>
            </a:pPr>
            <a:r>
              <a:rPr lang="en-US" i="1" dirty="0" smtClean="0"/>
              <a:t>“At the end of the day, the more that cost on carbon is clearly understood by staff and clearly linked to operations, the better the job staff will do to reduce those costs. Furthermore, there is no question that the bigger the carbon tax value, the stronger case for the low carbon solution". - Ted Battiston, Manager of Special Projects, Whistler </a:t>
            </a:r>
            <a:endParaRPr lang="en-CA" dirty="0" smtClean="0"/>
          </a:p>
          <a:p>
            <a:endParaRPr lang="en-CA"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12</a:t>
            </a:fld>
            <a:endParaRPr lang="en-CA"/>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Price on the environment</a:t>
            </a:r>
            <a:endParaRPr lang="en-CA" dirty="0"/>
          </a:p>
        </p:txBody>
      </p:sp>
      <p:sp>
        <p:nvSpPr>
          <p:cNvPr id="3" name="Content Placeholder 2"/>
          <p:cNvSpPr>
            <a:spLocks noGrp="1"/>
          </p:cNvSpPr>
          <p:nvPr>
            <p:ph idx="1"/>
          </p:nvPr>
        </p:nvSpPr>
        <p:spPr/>
        <p:txBody>
          <a:bodyPr/>
          <a:lstStyle/>
          <a:p>
            <a:pPr algn="ctr">
              <a:buNone/>
            </a:pPr>
            <a:endParaRPr lang="en-US" i="1" dirty="0" smtClean="0"/>
          </a:p>
          <a:p>
            <a:pPr algn="ctr">
              <a:buNone/>
            </a:pPr>
            <a:r>
              <a:rPr lang="en-US" i="1" dirty="0" smtClean="0"/>
              <a:t>“We were clear that we were striving to find a way put a price on the environmental impacts - so lifecycle costing was one, and the carbon tax made that conversation quite a bit easier when it was implemented" - Emanuel Machado, former Director of Corporate Planning and Sustainable Development, City of Dawson Creek</a:t>
            </a:r>
            <a:endParaRPr lang="en-CA" dirty="0" smtClean="0"/>
          </a:p>
          <a:p>
            <a:endParaRPr lang="en-CA"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13</a:t>
            </a:fld>
            <a:endParaRPr lang="en-CA"/>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Business Case</a:t>
            </a:r>
            <a:endParaRPr lang="en-CA" dirty="0"/>
          </a:p>
        </p:txBody>
      </p:sp>
      <p:sp>
        <p:nvSpPr>
          <p:cNvPr id="3" name="Content Placeholder 2"/>
          <p:cNvSpPr>
            <a:spLocks noGrp="1"/>
          </p:cNvSpPr>
          <p:nvPr>
            <p:ph idx="1"/>
          </p:nvPr>
        </p:nvSpPr>
        <p:spPr/>
        <p:txBody>
          <a:bodyPr/>
          <a:lstStyle/>
          <a:p>
            <a:pPr algn="ctr">
              <a:buNone/>
            </a:pPr>
            <a:r>
              <a:rPr lang="en-US" i="1" dirty="0" smtClean="0"/>
              <a:t>“The carbon tax was included in the financial analysis and helped the staff understand the potential savings associated with displacing natural gas and using a renewable source of energy instead. The tax was an external mechanism that helped us quantify the economic differences between ‘business as usual’ and green infrastructure innovation.."-  Sarah Webb,  Climate Action Coordinator CRD</a:t>
            </a:r>
            <a:endParaRPr lang="en-CA" dirty="0" smtClean="0"/>
          </a:p>
          <a:p>
            <a:endParaRPr lang="en-CA"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14</a:t>
            </a:fld>
            <a:endParaRPr lang="en-CA"/>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143000"/>
          </a:xfrm>
        </p:spPr>
        <p:txBody>
          <a:bodyPr>
            <a:normAutofit fontScale="90000"/>
          </a:bodyPr>
          <a:lstStyle/>
          <a:p>
            <a:r>
              <a:rPr lang="en-CA" dirty="0" smtClean="0"/>
              <a:t>Encouraging the low carbon economy</a:t>
            </a:r>
            <a:endParaRPr lang="en-CA" dirty="0"/>
          </a:p>
        </p:txBody>
      </p:sp>
      <p:sp>
        <p:nvSpPr>
          <p:cNvPr id="3" name="Content Placeholder 2"/>
          <p:cNvSpPr>
            <a:spLocks noGrp="1"/>
          </p:cNvSpPr>
          <p:nvPr>
            <p:ph idx="1"/>
          </p:nvPr>
        </p:nvSpPr>
        <p:spPr>
          <a:xfrm>
            <a:off x="467544" y="2204864"/>
            <a:ext cx="8229600" cy="4389120"/>
          </a:xfrm>
        </p:spPr>
        <p:txBody>
          <a:bodyPr/>
          <a:lstStyle/>
          <a:p>
            <a:pPr algn="ctr">
              <a:buNone/>
            </a:pPr>
            <a:r>
              <a:rPr lang="en-US" i="1" dirty="0" smtClean="0"/>
              <a:t>"By having the carbon tax in place, we can say that these energy efficient features will save us money, because we have to pay the tax every year based on how much fossil fuel we consume. Without the tax, I think there is less of an argument for why municipal governments are even in the business of energy efficiency in general" - Marty Paradine, Community Energy Manager, Fort St. John</a:t>
            </a:r>
            <a:endParaRPr lang="en-CA" dirty="0" smtClean="0"/>
          </a:p>
          <a:p>
            <a:pPr algn="ctr"/>
            <a:endParaRPr lang="en-CA"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15</a:t>
            </a:fld>
            <a:endParaRPr lang="en-CA"/>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92696"/>
            <a:ext cx="8363272" cy="1370416"/>
          </a:xfrm>
        </p:spPr>
        <p:txBody>
          <a:bodyPr>
            <a:normAutofit fontScale="90000"/>
          </a:bodyPr>
          <a:lstStyle/>
          <a:p>
            <a:r>
              <a:rPr lang="en-CA" dirty="0" smtClean="0"/>
              <a:t>General observations of the carbon tax</a:t>
            </a:r>
            <a:endParaRPr lang="en-CA" dirty="0"/>
          </a:p>
        </p:txBody>
      </p:sp>
      <p:sp>
        <p:nvSpPr>
          <p:cNvPr id="3" name="Content Placeholder 2"/>
          <p:cNvSpPr>
            <a:spLocks noGrp="1"/>
          </p:cNvSpPr>
          <p:nvPr>
            <p:ph idx="1"/>
          </p:nvPr>
        </p:nvSpPr>
        <p:spPr>
          <a:xfrm>
            <a:off x="395536" y="2204864"/>
            <a:ext cx="8229600" cy="4389120"/>
          </a:xfrm>
        </p:spPr>
        <p:txBody>
          <a:bodyPr>
            <a:normAutofit/>
          </a:bodyPr>
          <a:lstStyle/>
          <a:p>
            <a:r>
              <a:rPr lang="en-CA" sz="3000" dirty="0" smtClean="0"/>
              <a:t>More certainty required about where it is going beyond 2012</a:t>
            </a:r>
          </a:p>
          <a:p>
            <a:r>
              <a:rPr lang="en-CA" sz="3000" dirty="0" smtClean="0"/>
              <a:t>Stronger business case for projects</a:t>
            </a:r>
          </a:p>
          <a:p>
            <a:r>
              <a:rPr lang="en-CA" sz="3000" dirty="0" smtClean="0"/>
              <a:t>Starting to incentivize the phasing out of natural gas</a:t>
            </a:r>
          </a:p>
          <a:p>
            <a:r>
              <a:rPr lang="en-CA" sz="3000" dirty="0" smtClean="0"/>
              <a:t>It has to be higher to be more effective</a:t>
            </a:r>
          </a:p>
          <a:p>
            <a:endParaRPr lang="en-CA" sz="3000" dirty="0" smtClean="0"/>
          </a:p>
          <a:p>
            <a:endParaRPr lang="en-CA" sz="3000"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16</a:t>
            </a:fld>
            <a:endParaRPr lang="en-CA"/>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a:t>
            </a:r>
            <a:endParaRPr lang="en-CA" dirty="0"/>
          </a:p>
        </p:txBody>
      </p:sp>
      <p:sp>
        <p:nvSpPr>
          <p:cNvPr id="3" name="Content Placeholder 2"/>
          <p:cNvSpPr>
            <a:spLocks noGrp="1"/>
          </p:cNvSpPr>
          <p:nvPr>
            <p:ph idx="1"/>
          </p:nvPr>
        </p:nvSpPr>
        <p:spPr/>
        <p:txBody>
          <a:bodyPr>
            <a:normAutofit/>
          </a:bodyPr>
          <a:lstStyle/>
          <a:p>
            <a:r>
              <a:rPr lang="en-CA" sz="3000" dirty="0" smtClean="0"/>
              <a:t>Carbon taxes are working, can we do better?</a:t>
            </a:r>
          </a:p>
          <a:p>
            <a:r>
              <a:rPr lang="en-CA" sz="3000" dirty="0" smtClean="0"/>
              <a:t>Our research provides evidence for the B.C. carbon tax review</a:t>
            </a:r>
          </a:p>
          <a:p>
            <a:r>
              <a:rPr lang="en-CA" sz="3000" dirty="0" smtClean="0"/>
              <a:t>A big appetite for climate action at the local level</a:t>
            </a:r>
          </a:p>
          <a:p>
            <a:r>
              <a:rPr lang="en-CA" sz="3000" dirty="0" smtClean="0"/>
              <a:t>Let’s have more clarity around provincial climate policies</a:t>
            </a:r>
            <a:endParaRPr lang="en-CA" sz="3000"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17</a:t>
            </a:fld>
            <a:endParaRPr lang="en-CA"/>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Contact Information</a:t>
            </a:r>
            <a:endParaRPr lang="en-CA" dirty="0"/>
          </a:p>
        </p:txBody>
      </p:sp>
      <p:sp>
        <p:nvSpPr>
          <p:cNvPr id="3" name="Content Placeholder 2"/>
          <p:cNvSpPr>
            <a:spLocks noGrp="1"/>
          </p:cNvSpPr>
          <p:nvPr>
            <p:ph idx="1"/>
          </p:nvPr>
        </p:nvSpPr>
        <p:spPr>
          <a:xfrm>
            <a:off x="179512" y="1935480"/>
            <a:ext cx="8964488" cy="4589864"/>
          </a:xfrm>
        </p:spPr>
        <p:txBody>
          <a:bodyPr/>
          <a:lstStyle/>
          <a:p>
            <a:r>
              <a:rPr lang="en-CA" dirty="0" smtClean="0"/>
              <a:t>Tim Shah, Climate Action Stories Intern, Pembina Institute</a:t>
            </a:r>
          </a:p>
          <a:p>
            <a:r>
              <a:rPr lang="en-CA" dirty="0" smtClean="0"/>
              <a:t>Report Available: http://www.pembina.org/pub/2373</a:t>
            </a:r>
          </a:p>
          <a:p>
            <a:pPr>
              <a:buNone/>
            </a:pPr>
            <a:endParaRPr lang="en-CA"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18</a:t>
            </a:fld>
            <a:endParaRPr lang="en-CA"/>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Presentation outline</a:t>
            </a:r>
            <a:endParaRPr lang="en-CA" dirty="0"/>
          </a:p>
        </p:txBody>
      </p:sp>
      <p:sp>
        <p:nvSpPr>
          <p:cNvPr id="3" name="Content Placeholder 2"/>
          <p:cNvSpPr>
            <a:spLocks noGrp="1"/>
          </p:cNvSpPr>
          <p:nvPr>
            <p:ph idx="1"/>
          </p:nvPr>
        </p:nvSpPr>
        <p:spPr/>
        <p:txBody>
          <a:bodyPr/>
          <a:lstStyle/>
          <a:p>
            <a:r>
              <a:rPr lang="en-CA" dirty="0" smtClean="0"/>
              <a:t>Our research </a:t>
            </a:r>
          </a:p>
          <a:p>
            <a:r>
              <a:rPr lang="en-CA" dirty="0" smtClean="0"/>
              <a:t>Methods</a:t>
            </a:r>
          </a:p>
          <a:p>
            <a:r>
              <a:rPr lang="en-CA" dirty="0" smtClean="0"/>
              <a:t>Project motivations</a:t>
            </a:r>
          </a:p>
          <a:p>
            <a:r>
              <a:rPr lang="en-CA" dirty="0" smtClean="0"/>
              <a:t>Project barriers</a:t>
            </a:r>
          </a:p>
          <a:p>
            <a:r>
              <a:rPr lang="en-CA" dirty="0" smtClean="0"/>
              <a:t>The impact of the carbon tax</a:t>
            </a:r>
          </a:p>
          <a:p>
            <a:r>
              <a:rPr lang="en-CA" dirty="0" smtClean="0"/>
              <a:t>General observations of the tax</a:t>
            </a:r>
          </a:p>
          <a:p>
            <a:r>
              <a:rPr lang="en-CA" dirty="0" smtClean="0"/>
              <a:t>Conclusions</a:t>
            </a:r>
            <a:endParaRPr lang="en-CA"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2</a:t>
            </a:fld>
            <a:endParaRPr lang="en-CA"/>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Research</a:t>
            </a:r>
            <a:endParaRPr lang="en-US" dirty="0"/>
          </a:p>
        </p:txBody>
      </p:sp>
      <p:sp>
        <p:nvSpPr>
          <p:cNvPr id="3" name="Content Placeholder 2"/>
          <p:cNvSpPr>
            <a:spLocks noGrp="1"/>
          </p:cNvSpPr>
          <p:nvPr>
            <p:ph idx="1"/>
          </p:nvPr>
        </p:nvSpPr>
        <p:spPr/>
        <p:txBody>
          <a:bodyPr/>
          <a:lstStyle/>
          <a:p>
            <a:pPr marL="752475" lvl="1" indent="-457200"/>
            <a:endParaRPr lang="en-US" dirty="0" smtClean="0"/>
          </a:p>
          <a:p>
            <a:pPr marL="752475" lvl="1" indent="-457200">
              <a:buFont typeface="+mj-lt"/>
              <a:buAutoNum type="arabicPeriod"/>
            </a:pPr>
            <a:r>
              <a:rPr lang="en-CA" dirty="0" smtClean="0"/>
              <a:t>Explored British Columbia (B.C.) local government infrastructure projects that reduce greenhouse gas (GHG) emissions </a:t>
            </a:r>
          </a:p>
          <a:p>
            <a:pPr marL="752475" lvl="1" indent="-457200">
              <a:buFont typeface="+mj-lt"/>
              <a:buAutoNum type="arabicPeriod"/>
            </a:pPr>
            <a:r>
              <a:rPr lang="en-CA" i="1" dirty="0" smtClean="0"/>
              <a:t>Why </a:t>
            </a:r>
            <a:r>
              <a:rPr lang="en-CA" dirty="0" smtClean="0"/>
              <a:t>were these projects implemented?</a:t>
            </a:r>
          </a:p>
          <a:p>
            <a:pPr marL="752475" lvl="1" indent="-457200">
              <a:buFont typeface="+mj-lt"/>
              <a:buAutoNum type="arabicPeriod"/>
            </a:pPr>
            <a:r>
              <a:rPr lang="en-CA" dirty="0" smtClean="0"/>
              <a:t>How did provincial programs and policies impact the economics of these projects?</a:t>
            </a:r>
          </a:p>
          <a:p>
            <a:pPr marL="1026795" lvl="2" indent="-457200"/>
            <a:r>
              <a:rPr lang="en-CA" dirty="0" smtClean="0"/>
              <a:t>Did the carbon tax have an impact on the economics of their project?</a:t>
            </a:r>
            <a:endParaRPr lang="en-US"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3</a:t>
            </a:fld>
            <a:endParaRPr lang="en-CA"/>
          </a:p>
        </p:txBody>
      </p:sp>
    </p:spTree>
    <p:extLst>
      <p:ext uri="{BB962C8B-B14F-4D97-AF65-F5344CB8AC3E}">
        <p14:creationId xmlns:p14="http://schemas.microsoft.com/office/powerpoint/2010/main" val="32452862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100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Methods </a:t>
            </a:r>
            <a:endParaRPr lang="en-CA" dirty="0"/>
          </a:p>
        </p:txBody>
      </p:sp>
      <p:sp>
        <p:nvSpPr>
          <p:cNvPr id="3" name="Content Placeholder 2"/>
          <p:cNvSpPr>
            <a:spLocks noGrp="1"/>
          </p:cNvSpPr>
          <p:nvPr>
            <p:ph idx="1"/>
          </p:nvPr>
        </p:nvSpPr>
        <p:spPr/>
        <p:txBody>
          <a:bodyPr/>
          <a:lstStyle/>
          <a:p>
            <a:r>
              <a:rPr lang="en-CA" dirty="0" smtClean="0"/>
              <a:t>Literature review</a:t>
            </a:r>
          </a:p>
          <a:p>
            <a:r>
              <a:rPr lang="en-CA" dirty="0" smtClean="0"/>
              <a:t>Designing the interview guide</a:t>
            </a:r>
          </a:p>
          <a:p>
            <a:r>
              <a:rPr lang="en-CA" dirty="0" smtClean="0"/>
              <a:t>Conducting semi-structured interviews to gather the </a:t>
            </a:r>
            <a:r>
              <a:rPr lang="en-CA" i="1" dirty="0" smtClean="0"/>
              <a:t>why</a:t>
            </a:r>
          </a:p>
          <a:p>
            <a:r>
              <a:rPr lang="en-CA" dirty="0" smtClean="0"/>
              <a:t>Obtaining quantitative data (financial, GHG reductions) to understand the </a:t>
            </a:r>
            <a:r>
              <a:rPr lang="en-CA" i="1" dirty="0" smtClean="0"/>
              <a:t>how</a:t>
            </a:r>
          </a:p>
          <a:p>
            <a:endParaRPr lang="en-CA"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4</a:t>
            </a:fld>
            <a:endParaRPr lang="en-CA"/>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8DE7FD5-8E8F-4EB9-BF80-017B22D9F3B8}" type="slidenum">
              <a:rPr lang="en-CA" smtClean="0"/>
              <a:pPr/>
              <a:t>5</a:t>
            </a:fld>
            <a:endParaRPr lang="en-CA"/>
          </a:p>
        </p:txBody>
      </p:sp>
      <p:graphicFrame>
        <p:nvGraphicFramePr>
          <p:cNvPr id="7" name="Table 6"/>
          <p:cNvGraphicFramePr>
            <a:graphicFrameLocks noGrp="1"/>
          </p:cNvGraphicFramePr>
          <p:nvPr/>
        </p:nvGraphicFramePr>
        <p:xfrm>
          <a:off x="35496" y="91008"/>
          <a:ext cx="9144000" cy="6601319"/>
        </p:xfrm>
        <a:graphic>
          <a:graphicData uri="http://schemas.openxmlformats.org/drawingml/2006/table">
            <a:tbl>
              <a:tblPr firstRow="1" bandRow="1">
                <a:tableStyleId>{5C22544A-7EE6-4342-B048-85BDC9FD1C3A}</a:tableStyleId>
              </a:tblPr>
              <a:tblGrid>
                <a:gridCol w="3047999"/>
                <a:gridCol w="6096001"/>
              </a:tblGrid>
              <a:tr h="359498">
                <a:tc>
                  <a:txBody>
                    <a:bodyPr/>
                    <a:lstStyle/>
                    <a:p>
                      <a:r>
                        <a:rPr lang="en-CA" dirty="0" smtClean="0"/>
                        <a:t>Government</a:t>
                      </a:r>
                      <a:r>
                        <a:rPr lang="en-CA" baseline="0" dirty="0" smtClean="0"/>
                        <a:t> </a:t>
                      </a:r>
                      <a:endParaRPr lang="en-CA" dirty="0"/>
                    </a:p>
                  </a:txBody>
                  <a:tcPr/>
                </a:tc>
                <a:tc>
                  <a:txBody>
                    <a:bodyPr/>
                    <a:lstStyle/>
                    <a:p>
                      <a:r>
                        <a:rPr lang="en-CA" dirty="0" smtClean="0"/>
                        <a:t>Project</a:t>
                      </a:r>
                      <a:endParaRPr lang="en-CA" dirty="0"/>
                    </a:p>
                  </a:txBody>
                  <a:tcPr/>
                </a:tc>
              </a:tr>
              <a:tr h="509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 Village of Burns Lake</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dirty="0" smtClean="0"/>
                        <a:t>1. Bioenergy</a:t>
                      </a:r>
                      <a:r>
                        <a:rPr lang="en-CA" sz="1400" b="0" baseline="0" dirty="0" smtClean="0"/>
                        <a:t> retrofit</a:t>
                      </a:r>
                    </a:p>
                    <a:p>
                      <a:endParaRPr lang="en-CA" sz="1400" dirty="0"/>
                    </a:p>
                  </a:txBody>
                  <a:tcPr>
                    <a:solidFill>
                      <a:schemeClr val="accent2">
                        <a:lumMod val="60000"/>
                        <a:lumOff val="40000"/>
                      </a:schemeClr>
                    </a:solidFill>
                  </a:tcPr>
                </a:tc>
              </a:tr>
              <a:tr h="526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2. Capital Regional District (CRD)</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baseline="0" dirty="0" smtClean="0"/>
                        <a:t>2. Wastewater heat recovery</a:t>
                      </a:r>
                    </a:p>
                    <a:p>
                      <a:endParaRPr lang="en-CA" sz="1400" dirty="0"/>
                    </a:p>
                  </a:txBody>
                  <a:tcPr>
                    <a:solidFill>
                      <a:schemeClr val="accent2">
                        <a:lumMod val="60000"/>
                        <a:lumOff val="40000"/>
                      </a:schemeClr>
                    </a:solidFill>
                  </a:tcPr>
                </a:tc>
              </a:tr>
              <a:tr h="509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3. City of Campbell River</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baseline="0" dirty="0" smtClean="0"/>
                        <a:t>3. Green Roof</a:t>
                      </a:r>
                    </a:p>
                    <a:p>
                      <a:endParaRPr lang="en-CA" sz="1400" dirty="0"/>
                    </a:p>
                  </a:txBody>
                  <a:tcPr>
                    <a:solidFill>
                      <a:schemeClr val="accent2">
                        <a:lumMod val="60000"/>
                        <a:lumOff val="40000"/>
                      </a:schemeClr>
                    </a:solidFill>
                  </a:tcPr>
                </a:tc>
              </a:tr>
              <a:tr h="509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4. City of Courtenay</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baseline="0" dirty="0" smtClean="0"/>
                        <a:t>4. Solar, and geothermal heating</a:t>
                      </a:r>
                    </a:p>
                    <a:p>
                      <a:endParaRPr lang="en-CA" sz="1400" dirty="0"/>
                    </a:p>
                  </a:txBody>
                  <a:tcPr>
                    <a:solidFill>
                      <a:schemeClr val="accent2">
                        <a:lumMod val="60000"/>
                        <a:lumOff val="40000"/>
                      </a:schemeClr>
                    </a:solidFill>
                  </a:tcPr>
                </a:tc>
              </a:tr>
              <a:tr h="509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5. City of Dawson Creek</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baseline="0" dirty="0" smtClean="0"/>
                        <a:t>5. Solar domestic hot water</a:t>
                      </a:r>
                    </a:p>
                    <a:p>
                      <a:endParaRPr lang="en-CA" sz="1400" dirty="0"/>
                    </a:p>
                  </a:txBody>
                  <a:tcPr>
                    <a:solidFill>
                      <a:schemeClr val="accent2">
                        <a:lumMod val="60000"/>
                        <a:lumOff val="40000"/>
                      </a:schemeClr>
                    </a:solidFill>
                  </a:tcPr>
                </a:tc>
              </a:tr>
              <a:tr h="509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6. Corporation of Delta</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baseline="0" dirty="0" smtClean="0"/>
                        <a:t>6. Building retrofit</a:t>
                      </a:r>
                    </a:p>
                    <a:p>
                      <a:endParaRPr lang="en-CA" sz="1400" dirty="0"/>
                    </a:p>
                  </a:txBody>
                  <a:tcPr>
                    <a:solidFill>
                      <a:schemeClr val="accent2">
                        <a:lumMod val="60000"/>
                        <a:lumOff val="40000"/>
                      </a:schemeClr>
                    </a:solidFill>
                  </a:tcPr>
                </a:tc>
              </a:tr>
              <a:tr h="509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7. City of Fort St. John</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baseline="0" dirty="0" smtClean="0"/>
                        <a:t>7. Passivhaus</a:t>
                      </a:r>
                    </a:p>
                    <a:p>
                      <a:endParaRPr lang="en-CA" sz="1400" dirty="0"/>
                    </a:p>
                  </a:txBody>
                  <a:tcPr>
                    <a:solidFill>
                      <a:schemeClr val="accent2">
                        <a:lumMod val="60000"/>
                        <a:lumOff val="40000"/>
                      </a:schemeClr>
                    </a:solidFill>
                  </a:tcPr>
                </a:tc>
              </a:tr>
              <a:tr h="509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8. City of Langford</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baseline="0" dirty="0" smtClean="0"/>
                        <a:t>8. Ice Arena energy efficiency retrofit</a:t>
                      </a:r>
                    </a:p>
                    <a:p>
                      <a:endParaRPr lang="en-CA" sz="1400" dirty="0"/>
                    </a:p>
                  </a:txBody>
                  <a:tcPr>
                    <a:solidFill>
                      <a:schemeClr val="accent2">
                        <a:lumMod val="60000"/>
                        <a:lumOff val="40000"/>
                      </a:schemeClr>
                    </a:solidFill>
                  </a:tcPr>
                </a:tc>
              </a:tr>
              <a:tr h="509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9. Township of Langley</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baseline="0" dirty="0" smtClean="0"/>
                        <a:t>9. Water treatment geoexchange heating</a:t>
                      </a:r>
                    </a:p>
                    <a:p>
                      <a:endParaRPr lang="en-CA" sz="1400" dirty="0"/>
                    </a:p>
                  </a:txBody>
                  <a:tcPr>
                    <a:solidFill>
                      <a:schemeClr val="accent2">
                        <a:lumMod val="60000"/>
                        <a:lumOff val="40000"/>
                      </a:schemeClr>
                    </a:solidFill>
                  </a:tcPr>
                </a:tc>
              </a:tr>
              <a:tr h="509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10. City of Prince George</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baseline="0" dirty="0" smtClean="0"/>
                        <a:t>10. District energy heating system</a:t>
                      </a:r>
                    </a:p>
                    <a:p>
                      <a:endParaRPr lang="en-CA" sz="1400" dirty="0"/>
                    </a:p>
                  </a:txBody>
                  <a:tcPr>
                    <a:solidFill>
                      <a:schemeClr val="accent2">
                        <a:lumMod val="60000"/>
                        <a:lumOff val="40000"/>
                      </a:schemeClr>
                    </a:solidFill>
                  </a:tcPr>
                </a:tc>
              </a:tr>
              <a:tr h="509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 City of Surrey</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baseline="0" dirty="0" smtClean="0"/>
                        <a:t>11. Green vehicle fleets</a:t>
                      </a:r>
                    </a:p>
                    <a:p>
                      <a:endParaRPr lang="en-CA" sz="1400" dirty="0"/>
                    </a:p>
                  </a:txBody>
                  <a:tcPr>
                    <a:solidFill>
                      <a:schemeClr val="accent2">
                        <a:lumMod val="60000"/>
                        <a:lumOff val="40000"/>
                      </a:schemeClr>
                    </a:solidFill>
                  </a:tcPr>
                </a:tc>
              </a:tr>
              <a:tr h="526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12. Resort Municipality of Whistler</a:t>
                      </a:r>
                      <a:endParaRPr lang="en-CA" sz="1400" dirty="0" smtClean="0"/>
                    </a:p>
                    <a:p>
                      <a:endParaRPr lang="en-CA"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400" b="0" baseline="0" dirty="0" smtClean="0"/>
                        <a:t>12. Geothermal + solar array system</a:t>
                      </a:r>
                      <a:endParaRPr lang="en-CA" sz="1400" b="0" dirty="0" smtClean="0"/>
                    </a:p>
                    <a:p>
                      <a:endParaRPr lang="en-CA" sz="1400" dirty="0"/>
                    </a:p>
                  </a:txBody>
                  <a:tcPr>
                    <a:solidFill>
                      <a:schemeClr val="accent2">
                        <a:lumMod val="60000"/>
                        <a:lumOff val="40000"/>
                      </a:schemeClr>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8DE7FD5-8E8F-4EB9-BF80-017B22D9F3B8}" type="slidenum">
              <a:rPr lang="en-CA" smtClean="0"/>
              <a:pPr/>
              <a:t>6</a:t>
            </a:fld>
            <a:endParaRPr lang="en-CA"/>
          </a:p>
        </p:txBody>
      </p:sp>
      <p:pic>
        <p:nvPicPr>
          <p:cNvPr id="1026" name="Picture 2" descr="http://d-maps.com/m/britishcolumbia/britishcolumbia28.gif"/>
          <p:cNvPicPr>
            <a:picLocks noChangeAspect="1" noChangeArrowheads="1"/>
          </p:cNvPicPr>
          <p:nvPr/>
        </p:nvPicPr>
        <p:blipFill>
          <a:blip r:embed="rId2" cstate="print"/>
          <a:srcRect/>
          <a:stretch>
            <a:fillRect/>
          </a:stretch>
        </p:blipFill>
        <p:spPr bwMode="auto">
          <a:xfrm>
            <a:off x="827584" y="118111"/>
            <a:ext cx="7488832" cy="6533513"/>
          </a:xfrm>
          <a:prstGeom prst="rect">
            <a:avLst/>
          </a:prstGeom>
          <a:noFill/>
        </p:spPr>
      </p:pic>
      <p:sp>
        <p:nvSpPr>
          <p:cNvPr id="6" name="TextBox 5"/>
          <p:cNvSpPr txBox="1"/>
          <p:nvPr/>
        </p:nvSpPr>
        <p:spPr>
          <a:xfrm>
            <a:off x="6012160" y="2348880"/>
            <a:ext cx="1872208" cy="646331"/>
          </a:xfrm>
          <a:prstGeom prst="rect">
            <a:avLst/>
          </a:prstGeom>
          <a:noFill/>
        </p:spPr>
        <p:txBody>
          <a:bodyPr wrap="square" rtlCol="0">
            <a:spAutoFit/>
          </a:bodyPr>
          <a:lstStyle/>
          <a:p>
            <a:r>
              <a:rPr lang="en-CA" dirty="0" smtClean="0"/>
              <a:t>Burns Lake (2,029)</a:t>
            </a:r>
            <a:endParaRPr lang="en-CA" dirty="0"/>
          </a:p>
        </p:txBody>
      </p:sp>
      <p:cxnSp>
        <p:nvCxnSpPr>
          <p:cNvPr id="8" name="Straight Arrow Connector 7"/>
          <p:cNvCxnSpPr>
            <a:stCxn id="6" idx="1"/>
          </p:cNvCxnSpPr>
          <p:nvPr/>
        </p:nvCxnSpPr>
        <p:spPr>
          <a:xfrm flipH="1">
            <a:off x="4644008" y="2672046"/>
            <a:ext cx="1368152" cy="828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300192" y="3068960"/>
            <a:ext cx="1872208" cy="646331"/>
          </a:xfrm>
          <a:prstGeom prst="rect">
            <a:avLst/>
          </a:prstGeom>
          <a:noFill/>
        </p:spPr>
        <p:txBody>
          <a:bodyPr wrap="square" rtlCol="0">
            <a:spAutoFit/>
          </a:bodyPr>
          <a:lstStyle/>
          <a:p>
            <a:r>
              <a:rPr lang="en-CA" dirty="0" smtClean="0"/>
              <a:t>Prince George (71,974)</a:t>
            </a:r>
            <a:endParaRPr lang="en-CA" dirty="0"/>
          </a:p>
        </p:txBody>
      </p:sp>
      <p:cxnSp>
        <p:nvCxnSpPr>
          <p:cNvPr id="11" name="Straight Arrow Connector 10"/>
          <p:cNvCxnSpPr>
            <a:stCxn id="10" idx="1"/>
          </p:cNvCxnSpPr>
          <p:nvPr/>
        </p:nvCxnSpPr>
        <p:spPr>
          <a:xfrm flipH="1">
            <a:off x="5220072" y="3392126"/>
            <a:ext cx="1080120" cy="2528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876256" y="5301208"/>
            <a:ext cx="2592288" cy="646331"/>
          </a:xfrm>
          <a:prstGeom prst="rect">
            <a:avLst/>
          </a:prstGeom>
          <a:noFill/>
        </p:spPr>
        <p:txBody>
          <a:bodyPr wrap="square" rtlCol="0">
            <a:spAutoFit/>
          </a:bodyPr>
          <a:lstStyle/>
          <a:p>
            <a:r>
              <a:rPr lang="en-CA" dirty="0" smtClean="0"/>
              <a:t>Capital Regional District (376,222)</a:t>
            </a:r>
            <a:endParaRPr lang="en-CA" dirty="0"/>
          </a:p>
        </p:txBody>
      </p:sp>
      <p:sp>
        <p:nvSpPr>
          <p:cNvPr id="18" name="TextBox 17"/>
          <p:cNvSpPr txBox="1"/>
          <p:nvPr/>
        </p:nvSpPr>
        <p:spPr>
          <a:xfrm>
            <a:off x="6372200" y="6021288"/>
            <a:ext cx="1872208" cy="646331"/>
          </a:xfrm>
          <a:prstGeom prst="rect">
            <a:avLst/>
          </a:prstGeom>
          <a:noFill/>
        </p:spPr>
        <p:txBody>
          <a:bodyPr wrap="square" rtlCol="0">
            <a:spAutoFit/>
          </a:bodyPr>
          <a:lstStyle/>
          <a:p>
            <a:r>
              <a:rPr lang="en-CA" dirty="0" smtClean="0"/>
              <a:t>Surrey</a:t>
            </a:r>
          </a:p>
          <a:p>
            <a:r>
              <a:rPr lang="en-CA" dirty="0" smtClean="0"/>
              <a:t>(468,251)</a:t>
            </a:r>
            <a:endParaRPr lang="en-CA" dirty="0"/>
          </a:p>
        </p:txBody>
      </p:sp>
      <p:sp>
        <p:nvSpPr>
          <p:cNvPr id="19" name="TextBox 18"/>
          <p:cNvSpPr txBox="1"/>
          <p:nvPr/>
        </p:nvSpPr>
        <p:spPr>
          <a:xfrm>
            <a:off x="899592" y="4797152"/>
            <a:ext cx="1872208" cy="646331"/>
          </a:xfrm>
          <a:prstGeom prst="rect">
            <a:avLst/>
          </a:prstGeom>
          <a:noFill/>
        </p:spPr>
        <p:txBody>
          <a:bodyPr wrap="square" rtlCol="0">
            <a:spAutoFit/>
          </a:bodyPr>
          <a:lstStyle/>
          <a:p>
            <a:r>
              <a:rPr lang="en-CA" dirty="0" smtClean="0"/>
              <a:t>Langford</a:t>
            </a:r>
          </a:p>
          <a:p>
            <a:r>
              <a:rPr lang="en-CA" dirty="0" smtClean="0"/>
              <a:t>( 29,228)</a:t>
            </a:r>
            <a:endParaRPr lang="en-CA" dirty="0"/>
          </a:p>
        </p:txBody>
      </p:sp>
      <p:sp>
        <p:nvSpPr>
          <p:cNvPr id="20" name="TextBox 19"/>
          <p:cNvSpPr txBox="1"/>
          <p:nvPr/>
        </p:nvSpPr>
        <p:spPr>
          <a:xfrm>
            <a:off x="971600" y="2924944"/>
            <a:ext cx="1872208" cy="646331"/>
          </a:xfrm>
          <a:prstGeom prst="rect">
            <a:avLst/>
          </a:prstGeom>
          <a:noFill/>
        </p:spPr>
        <p:txBody>
          <a:bodyPr wrap="square" rtlCol="0">
            <a:spAutoFit/>
          </a:bodyPr>
          <a:lstStyle/>
          <a:p>
            <a:r>
              <a:rPr lang="en-CA" dirty="0" smtClean="0"/>
              <a:t>Campbell River</a:t>
            </a:r>
          </a:p>
          <a:p>
            <a:r>
              <a:rPr lang="en-CA" dirty="0" smtClean="0"/>
              <a:t>(31,186)</a:t>
            </a:r>
            <a:endParaRPr lang="en-CA" dirty="0"/>
          </a:p>
        </p:txBody>
      </p:sp>
      <p:sp>
        <p:nvSpPr>
          <p:cNvPr id="21" name="TextBox 20"/>
          <p:cNvSpPr txBox="1"/>
          <p:nvPr/>
        </p:nvSpPr>
        <p:spPr>
          <a:xfrm>
            <a:off x="899592" y="4077072"/>
            <a:ext cx="1872208" cy="646331"/>
          </a:xfrm>
          <a:prstGeom prst="rect">
            <a:avLst/>
          </a:prstGeom>
          <a:noFill/>
        </p:spPr>
        <p:txBody>
          <a:bodyPr wrap="square" rtlCol="0">
            <a:spAutoFit/>
          </a:bodyPr>
          <a:lstStyle/>
          <a:p>
            <a:r>
              <a:rPr lang="en-CA" dirty="0" smtClean="0"/>
              <a:t>Courtenay</a:t>
            </a:r>
          </a:p>
          <a:p>
            <a:r>
              <a:rPr lang="en-CA" dirty="0" smtClean="0"/>
              <a:t>(24,099) </a:t>
            </a:r>
            <a:endParaRPr lang="en-CA" dirty="0"/>
          </a:p>
        </p:txBody>
      </p:sp>
      <p:cxnSp>
        <p:nvCxnSpPr>
          <p:cNvPr id="22" name="Straight Arrow Connector 21"/>
          <p:cNvCxnSpPr>
            <a:stCxn id="21" idx="2"/>
          </p:cNvCxnSpPr>
          <p:nvPr/>
        </p:nvCxnSpPr>
        <p:spPr>
          <a:xfrm>
            <a:off x="1835696" y="4723403"/>
            <a:ext cx="2880320" cy="12258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0" idx="2"/>
          </p:cNvCxnSpPr>
          <p:nvPr/>
        </p:nvCxnSpPr>
        <p:spPr>
          <a:xfrm>
            <a:off x="1907704" y="3571275"/>
            <a:ext cx="2520280" cy="20179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8" idx="1"/>
          </p:cNvCxnSpPr>
          <p:nvPr/>
        </p:nvCxnSpPr>
        <p:spPr>
          <a:xfrm flipH="1" flipV="1">
            <a:off x="5364088" y="6021288"/>
            <a:ext cx="1008112" cy="3231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7" idx="1"/>
          </p:cNvCxnSpPr>
          <p:nvPr/>
        </p:nvCxnSpPr>
        <p:spPr>
          <a:xfrm flipH="1">
            <a:off x="5004048" y="5624374"/>
            <a:ext cx="1872208" cy="7569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228184" y="3789040"/>
            <a:ext cx="1872208" cy="369332"/>
          </a:xfrm>
          <a:prstGeom prst="rect">
            <a:avLst/>
          </a:prstGeom>
          <a:noFill/>
        </p:spPr>
        <p:txBody>
          <a:bodyPr wrap="square" rtlCol="0">
            <a:spAutoFit/>
          </a:bodyPr>
          <a:lstStyle/>
          <a:p>
            <a:r>
              <a:rPr lang="en-CA" dirty="0" smtClean="0"/>
              <a:t>Whistler (9,824)</a:t>
            </a:r>
            <a:endParaRPr lang="en-CA" dirty="0"/>
          </a:p>
        </p:txBody>
      </p:sp>
      <p:cxnSp>
        <p:nvCxnSpPr>
          <p:cNvPr id="39" name="Straight Arrow Connector 38"/>
          <p:cNvCxnSpPr>
            <a:stCxn id="35" idx="1"/>
          </p:cNvCxnSpPr>
          <p:nvPr/>
        </p:nvCxnSpPr>
        <p:spPr>
          <a:xfrm flipH="1">
            <a:off x="5148064" y="3973706"/>
            <a:ext cx="1080120" cy="19035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516216" y="4221088"/>
            <a:ext cx="1872208" cy="369332"/>
          </a:xfrm>
          <a:prstGeom prst="rect">
            <a:avLst/>
          </a:prstGeom>
          <a:noFill/>
        </p:spPr>
        <p:txBody>
          <a:bodyPr wrap="square" rtlCol="0">
            <a:spAutoFit/>
          </a:bodyPr>
          <a:lstStyle/>
          <a:p>
            <a:r>
              <a:rPr lang="en-CA" dirty="0" smtClean="0"/>
              <a:t>Langley (104,177)</a:t>
            </a:r>
            <a:endParaRPr lang="en-CA" dirty="0"/>
          </a:p>
        </p:txBody>
      </p:sp>
      <p:cxnSp>
        <p:nvCxnSpPr>
          <p:cNvPr id="42" name="Straight Arrow Connector 41"/>
          <p:cNvCxnSpPr>
            <a:stCxn id="40" idx="1"/>
          </p:cNvCxnSpPr>
          <p:nvPr/>
        </p:nvCxnSpPr>
        <p:spPr>
          <a:xfrm flipH="1">
            <a:off x="5508104" y="4405754"/>
            <a:ext cx="1008112" cy="1615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6876256" y="4653136"/>
            <a:ext cx="1296144" cy="646331"/>
          </a:xfrm>
          <a:prstGeom prst="rect">
            <a:avLst/>
          </a:prstGeom>
          <a:noFill/>
        </p:spPr>
        <p:txBody>
          <a:bodyPr wrap="square" rtlCol="0">
            <a:spAutoFit/>
          </a:bodyPr>
          <a:lstStyle/>
          <a:p>
            <a:r>
              <a:rPr lang="en-CA" dirty="0" smtClean="0"/>
              <a:t>Delta (99,863)</a:t>
            </a:r>
            <a:endParaRPr lang="en-CA" dirty="0"/>
          </a:p>
        </p:txBody>
      </p:sp>
      <p:cxnSp>
        <p:nvCxnSpPr>
          <p:cNvPr id="45" name="Straight Arrow Connector 44"/>
          <p:cNvCxnSpPr>
            <a:stCxn id="43" idx="1"/>
          </p:cNvCxnSpPr>
          <p:nvPr/>
        </p:nvCxnSpPr>
        <p:spPr>
          <a:xfrm flipH="1">
            <a:off x="5292080" y="4976302"/>
            <a:ext cx="1584176" cy="11169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9" idx="2"/>
          </p:cNvCxnSpPr>
          <p:nvPr/>
        </p:nvCxnSpPr>
        <p:spPr>
          <a:xfrm>
            <a:off x="1835696" y="5443483"/>
            <a:ext cx="3168352" cy="9378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6228184" y="1556792"/>
            <a:ext cx="1872208" cy="646331"/>
          </a:xfrm>
          <a:prstGeom prst="rect">
            <a:avLst/>
          </a:prstGeom>
          <a:noFill/>
        </p:spPr>
        <p:txBody>
          <a:bodyPr wrap="square" rtlCol="0">
            <a:spAutoFit/>
          </a:bodyPr>
          <a:lstStyle/>
          <a:p>
            <a:r>
              <a:rPr lang="en-CA" dirty="0" smtClean="0"/>
              <a:t>Dawson Creek (11,583)</a:t>
            </a:r>
            <a:endParaRPr lang="en-CA" dirty="0"/>
          </a:p>
        </p:txBody>
      </p:sp>
      <p:sp>
        <p:nvSpPr>
          <p:cNvPr id="51" name="TextBox 50"/>
          <p:cNvSpPr txBox="1"/>
          <p:nvPr/>
        </p:nvSpPr>
        <p:spPr>
          <a:xfrm>
            <a:off x="6012160" y="620688"/>
            <a:ext cx="1872208" cy="646331"/>
          </a:xfrm>
          <a:prstGeom prst="rect">
            <a:avLst/>
          </a:prstGeom>
          <a:noFill/>
        </p:spPr>
        <p:txBody>
          <a:bodyPr wrap="square" rtlCol="0">
            <a:spAutoFit/>
          </a:bodyPr>
          <a:lstStyle/>
          <a:p>
            <a:r>
              <a:rPr lang="en-CA" dirty="0" smtClean="0"/>
              <a:t>Fort St. John (18,609)</a:t>
            </a:r>
            <a:endParaRPr lang="en-CA" dirty="0"/>
          </a:p>
        </p:txBody>
      </p:sp>
      <p:cxnSp>
        <p:nvCxnSpPr>
          <p:cNvPr id="53" name="Straight Arrow Connector 52"/>
          <p:cNvCxnSpPr>
            <a:stCxn id="51" idx="1"/>
          </p:cNvCxnSpPr>
          <p:nvPr/>
        </p:nvCxnSpPr>
        <p:spPr>
          <a:xfrm flipH="1">
            <a:off x="5652120" y="943854"/>
            <a:ext cx="360040" cy="12610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50" idx="1"/>
          </p:cNvCxnSpPr>
          <p:nvPr/>
        </p:nvCxnSpPr>
        <p:spPr>
          <a:xfrm flipH="1">
            <a:off x="5940152" y="1879958"/>
            <a:ext cx="288032" cy="7569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Selecting local governments</a:t>
            </a:r>
            <a:endParaRPr lang="en-CA" dirty="0"/>
          </a:p>
        </p:txBody>
      </p:sp>
      <p:sp>
        <p:nvSpPr>
          <p:cNvPr id="3" name="Content Placeholder 2"/>
          <p:cNvSpPr>
            <a:spLocks noGrp="1"/>
          </p:cNvSpPr>
          <p:nvPr>
            <p:ph idx="1"/>
          </p:nvPr>
        </p:nvSpPr>
        <p:spPr/>
        <p:txBody>
          <a:bodyPr/>
          <a:lstStyle/>
          <a:p>
            <a:r>
              <a:rPr lang="en-CA" dirty="0" smtClean="0"/>
              <a:t>Diverse sample in terms of geography (location and population)</a:t>
            </a:r>
          </a:p>
          <a:p>
            <a:r>
              <a:rPr lang="en-CA" dirty="0" smtClean="0"/>
              <a:t>To find out about projects, we used: Community Energy Association award list, online sources, and past partners</a:t>
            </a:r>
          </a:p>
          <a:p>
            <a:r>
              <a:rPr lang="en-CA" dirty="0" smtClean="0"/>
              <a:t>Projects implemented after 2008</a:t>
            </a:r>
          </a:p>
          <a:p>
            <a:endParaRPr lang="en-CA"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7</a:t>
            </a:fld>
            <a:endParaRPr lang="en-CA"/>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Project motivations</a:t>
            </a:r>
            <a:endParaRPr lang="en-CA" dirty="0"/>
          </a:p>
        </p:txBody>
      </p:sp>
      <p:sp>
        <p:nvSpPr>
          <p:cNvPr id="3" name="Content Placeholder 2"/>
          <p:cNvSpPr>
            <a:spLocks noGrp="1"/>
          </p:cNvSpPr>
          <p:nvPr>
            <p:ph idx="1"/>
          </p:nvPr>
        </p:nvSpPr>
        <p:spPr>
          <a:xfrm>
            <a:off x="457200" y="1772816"/>
            <a:ext cx="8219256" cy="4551784"/>
          </a:xfrm>
        </p:spPr>
        <p:txBody>
          <a:bodyPr/>
          <a:lstStyle/>
          <a:p>
            <a:endParaRPr lang="en-CA" dirty="0" smtClean="0">
              <a:sym typeface="Wingdings" pitchFamily="2" charset="2"/>
            </a:endParaRPr>
          </a:p>
          <a:p>
            <a:r>
              <a:rPr lang="en-CA" dirty="0" smtClean="0">
                <a:sym typeface="Wingdings" pitchFamily="2" charset="2"/>
              </a:rPr>
              <a:t>Reducing dependence on natural gas </a:t>
            </a:r>
          </a:p>
          <a:p>
            <a:pPr>
              <a:buNone/>
            </a:pPr>
            <a:r>
              <a:rPr lang="en-CA" dirty="0" smtClean="0">
                <a:sym typeface="Wingdings" pitchFamily="2" charset="2"/>
              </a:rPr>
              <a:t> CRD, Whistler, Langley, Delta, Courtenay</a:t>
            </a:r>
          </a:p>
          <a:p>
            <a:r>
              <a:rPr lang="en-CA" dirty="0" smtClean="0">
                <a:sym typeface="Wingdings" pitchFamily="2" charset="2"/>
              </a:rPr>
              <a:t>Demonstrating leadership on climate action </a:t>
            </a:r>
          </a:p>
          <a:p>
            <a:pPr>
              <a:buNone/>
            </a:pPr>
            <a:r>
              <a:rPr lang="en-CA" dirty="0" smtClean="0">
                <a:sym typeface="Wingdings" pitchFamily="2" charset="2"/>
              </a:rPr>
              <a:t> Courtenay, CRD, Whistler, Dawson Creek, Delta</a:t>
            </a:r>
          </a:p>
          <a:p>
            <a:r>
              <a:rPr lang="en-US" dirty="0" smtClean="0"/>
              <a:t>Supporting local economy AND energy self-sufficiency </a:t>
            </a:r>
            <a:r>
              <a:rPr lang="en-US" dirty="0" smtClean="0">
                <a:sym typeface="Wingdings" pitchFamily="2" charset="2"/>
              </a:rPr>
              <a:t> Prince George, Burns Lake</a:t>
            </a:r>
          </a:p>
          <a:p>
            <a:r>
              <a:rPr lang="en-CA" dirty="0" smtClean="0">
                <a:sym typeface="Wingdings" pitchFamily="2" charset="2"/>
              </a:rPr>
              <a:t>Supporting local charter commitments</a:t>
            </a:r>
          </a:p>
          <a:p>
            <a:pPr>
              <a:buNone/>
            </a:pPr>
            <a:r>
              <a:rPr lang="en-CA" dirty="0" smtClean="0">
                <a:sym typeface="Wingdings" pitchFamily="2" charset="2"/>
              </a:rPr>
              <a:t> Surrey, Langley</a:t>
            </a:r>
          </a:p>
          <a:p>
            <a:pPr>
              <a:buNone/>
            </a:pPr>
            <a:endParaRPr lang="en-CA" dirty="0" smtClean="0">
              <a:sym typeface="Wingdings" pitchFamily="2" charset="2"/>
            </a:endParaRPr>
          </a:p>
          <a:p>
            <a:pPr>
              <a:buNone/>
            </a:pPr>
            <a:endParaRPr lang="en-CA" dirty="0" smtClean="0">
              <a:sym typeface="Wingdings" pitchFamily="2" charset="2"/>
            </a:endParaRPr>
          </a:p>
          <a:p>
            <a:endParaRPr lang="en-CA" dirty="0" smtClean="0">
              <a:sym typeface="Wingdings" pitchFamily="2" charset="2"/>
            </a:endParaRPr>
          </a:p>
          <a:p>
            <a:endParaRPr lang="en-CA" dirty="0" smtClean="0"/>
          </a:p>
        </p:txBody>
      </p:sp>
      <p:sp>
        <p:nvSpPr>
          <p:cNvPr id="4" name="Slide Number Placeholder 3"/>
          <p:cNvSpPr>
            <a:spLocks noGrp="1"/>
          </p:cNvSpPr>
          <p:nvPr>
            <p:ph type="sldNum" sz="quarter" idx="12"/>
          </p:nvPr>
        </p:nvSpPr>
        <p:spPr/>
        <p:txBody>
          <a:bodyPr/>
          <a:lstStyle/>
          <a:p>
            <a:fld id="{08DE7FD5-8E8F-4EB9-BF80-017B22D9F3B8}" type="slidenum">
              <a:rPr lang="en-CA" smtClean="0"/>
              <a:pPr/>
              <a:t>8</a:t>
            </a:fld>
            <a:endParaRPr lang="en-CA"/>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ox(in)">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ox(in)">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ox(in)">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Common barriers</a:t>
            </a:r>
            <a:endParaRPr lang="en-CA" dirty="0"/>
          </a:p>
        </p:txBody>
      </p:sp>
      <p:sp>
        <p:nvSpPr>
          <p:cNvPr id="3" name="Content Placeholder 2"/>
          <p:cNvSpPr>
            <a:spLocks noGrp="1"/>
          </p:cNvSpPr>
          <p:nvPr>
            <p:ph idx="1"/>
          </p:nvPr>
        </p:nvSpPr>
        <p:spPr/>
        <p:txBody>
          <a:bodyPr>
            <a:normAutofit/>
          </a:bodyPr>
          <a:lstStyle/>
          <a:p>
            <a:r>
              <a:rPr lang="en-CA" sz="3000" dirty="0" smtClean="0"/>
              <a:t>Achieving buy-in from public </a:t>
            </a:r>
          </a:p>
          <a:p>
            <a:pPr>
              <a:buNone/>
            </a:pPr>
            <a:r>
              <a:rPr lang="en-CA" sz="3000" dirty="0" smtClean="0">
                <a:sym typeface="Wingdings" pitchFamily="2" charset="2"/>
              </a:rPr>
              <a:t> </a:t>
            </a:r>
            <a:r>
              <a:rPr lang="en-CA" sz="3000" dirty="0" smtClean="0"/>
              <a:t>Why put taxpayers’ dollars into these projects?</a:t>
            </a:r>
          </a:p>
          <a:p>
            <a:r>
              <a:rPr lang="en-CA" sz="3000" dirty="0" smtClean="0"/>
              <a:t>City Council </a:t>
            </a:r>
            <a:r>
              <a:rPr lang="en-CA" sz="3000" dirty="0" smtClean="0">
                <a:sym typeface="Wingdings" pitchFamily="2" charset="2"/>
              </a:rPr>
              <a:t> how good is the ROI?</a:t>
            </a:r>
          </a:p>
          <a:p>
            <a:pPr>
              <a:buNone/>
            </a:pPr>
            <a:r>
              <a:rPr lang="en-CA" sz="3000" dirty="0" smtClean="0">
                <a:sym typeface="Wingdings" pitchFamily="2" charset="2"/>
              </a:rPr>
              <a:t> How much energy are we saving?</a:t>
            </a:r>
            <a:endParaRPr lang="en-CA" sz="3000" dirty="0" smtClean="0"/>
          </a:p>
          <a:p>
            <a:r>
              <a:rPr lang="en-CA" sz="3000" dirty="0" smtClean="0"/>
              <a:t>Newness of technology</a:t>
            </a:r>
            <a:endParaRPr lang="en-CA" sz="3000" dirty="0"/>
          </a:p>
        </p:txBody>
      </p:sp>
      <p:sp>
        <p:nvSpPr>
          <p:cNvPr id="4" name="Slide Number Placeholder 3"/>
          <p:cNvSpPr>
            <a:spLocks noGrp="1"/>
          </p:cNvSpPr>
          <p:nvPr>
            <p:ph type="sldNum" sz="quarter" idx="12"/>
          </p:nvPr>
        </p:nvSpPr>
        <p:spPr/>
        <p:txBody>
          <a:bodyPr/>
          <a:lstStyle/>
          <a:p>
            <a:fld id="{08DE7FD5-8E8F-4EB9-BF80-017B22D9F3B8}" type="slidenum">
              <a:rPr lang="en-CA" smtClean="0"/>
              <a:pPr/>
              <a:t>9</a:t>
            </a:fld>
            <a:endParaRPr lang="en-CA"/>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diamond(in)">
                                      <p:cBhvr>
                                        <p:cTn id="25"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1737</TotalTime>
  <Words>1741</Words>
  <Application>Microsoft Macintosh PowerPoint</Application>
  <PresentationFormat>On-screen Show (4:3)</PresentationFormat>
  <Paragraphs>214</Paragraphs>
  <Slides>18</Slides>
  <Notes>9</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The Impact of the Carbon Tax on Local Government Low-Carbon Projects in B.C.</vt:lpstr>
      <vt:lpstr>Presentation outline</vt:lpstr>
      <vt:lpstr>Our Research</vt:lpstr>
      <vt:lpstr>Methods </vt:lpstr>
      <vt:lpstr>PowerPoint Presentation</vt:lpstr>
      <vt:lpstr>PowerPoint Presentation</vt:lpstr>
      <vt:lpstr>Selecting local governments</vt:lpstr>
      <vt:lpstr>Project motivations</vt:lpstr>
      <vt:lpstr>Common barriers</vt:lpstr>
      <vt:lpstr>What impact did the following have on the economics of your project?</vt:lpstr>
      <vt:lpstr>Carbon tax had a positive impact on the economics of these communities:</vt:lpstr>
      <vt:lpstr>Select quotes on the tax</vt:lpstr>
      <vt:lpstr>Price on the environment</vt:lpstr>
      <vt:lpstr>The Business Case</vt:lpstr>
      <vt:lpstr>Encouraging the low carbon economy</vt:lpstr>
      <vt:lpstr>General observations of the carbon tax</vt:lpstr>
      <vt:lpstr>Conclusion</vt:lpstr>
      <vt:lpstr>Contact Information</vt:lpstr>
    </vt:vector>
  </TitlesOfParts>
  <Company>Ryerson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 the Carbon Tax had an Impact on Local Government Sustainability Projects in B.C?</dc:title>
  <dc:creator>Tim</dc:creator>
  <cp:lastModifiedBy>Kevin Sauvé</cp:lastModifiedBy>
  <cp:revision>214</cp:revision>
  <dcterms:created xsi:type="dcterms:W3CDTF">2012-09-10T17:42:26Z</dcterms:created>
  <dcterms:modified xsi:type="dcterms:W3CDTF">2012-11-07T20:41:43Z</dcterms:modified>
</cp:coreProperties>
</file>