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6" r:id="rId1"/>
    <p:sldMasterId id="2147483648" r:id="rId2"/>
    <p:sldMasterId id="2147483660" r:id="rId3"/>
  </p:sldMasterIdLst>
  <p:notesMasterIdLst>
    <p:notesMasterId r:id="rId20"/>
  </p:notesMasterIdLst>
  <p:handoutMasterIdLst>
    <p:handoutMasterId r:id="rId21"/>
  </p:handoutMasterIdLst>
  <p:sldIdLst>
    <p:sldId id="332" r:id="rId4"/>
    <p:sldId id="299" r:id="rId5"/>
    <p:sldId id="342" r:id="rId6"/>
    <p:sldId id="316" r:id="rId7"/>
    <p:sldId id="341" r:id="rId8"/>
    <p:sldId id="343" r:id="rId9"/>
    <p:sldId id="368" r:id="rId10"/>
    <p:sldId id="371" r:id="rId11"/>
    <p:sldId id="362" r:id="rId12"/>
    <p:sldId id="363" r:id="rId13"/>
    <p:sldId id="372" r:id="rId14"/>
    <p:sldId id="360" r:id="rId15"/>
    <p:sldId id="364" r:id="rId16"/>
    <p:sldId id="373" r:id="rId17"/>
    <p:sldId id="369" r:id="rId18"/>
    <p:sldId id="340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lare Demerse" initials="P" lastIdx="3" clrIdx="0"/>
  <p:cmAuthor id="1" name="Roberta Franchuk" initials="R" lastIdx="0" clrIdx="1"/>
  <p:cmAuthor id="2" name="Alison Bailie" initials="" lastIdx="5" clrIdx="2"/>
  <p:cmAuthor id="3" name="Matt Horne" initials="MH" lastIdx="12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7A3E"/>
    <a:srgbClr val="86AADD"/>
    <a:srgbClr val="FFFFFF"/>
    <a:srgbClr val="1B38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2" autoAdjust="0"/>
    <p:restoredTop sz="99179" autoAdjust="0"/>
  </p:normalViewPr>
  <p:slideViewPr>
    <p:cSldViewPr snapToGrid="0" snapToObjects="1">
      <p:cViewPr varScale="1">
        <p:scale>
          <a:sx n="94" d="100"/>
          <a:sy n="94" d="100"/>
        </p:scale>
        <p:origin x="-152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100" d="100"/>
          <a:sy n="100" d="100"/>
        </p:scale>
        <p:origin x="-2000" y="5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commentAuthors" Target="commentAuthors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Participants in </a:t>
            </a:r>
            <a:r>
              <a:rPr lang="en-US" baseline="0" dirty="0" smtClean="0"/>
              <a:t>study – 39 in total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Participants</c:v>
                </c:pt>
              </c:strCache>
            </c:strRef>
          </c:tx>
          <c:invertIfNegative val="0"/>
          <c:cat>
            <c:strRef>
              <c:f>Sheet1!$A$2:$A$17</c:f>
              <c:strCache>
                <c:ptCount val="16"/>
                <c:pt idx="0">
                  <c:v>Agriculture</c:v>
                </c:pt>
                <c:pt idx="1">
                  <c:v>University (operations)</c:v>
                </c:pt>
                <c:pt idx="2">
                  <c:v>Media</c:v>
                </c:pt>
                <c:pt idx="3">
                  <c:v>Non-profit housing</c:v>
                </c:pt>
                <c:pt idx="4">
                  <c:v>Business organization</c:v>
                </c:pt>
                <c:pt idx="5">
                  <c:v>Cement/concrete</c:v>
                </c:pt>
                <c:pt idx="6">
                  <c:v>Forest products</c:v>
                </c:pt>
                <c:pt idx="7">
                  <c:v>Mining</c:v>
                </c:pt>
                <c:pt idx="8">
                  <c:v>Student organization</c:v>
                </c:pt>
                <c:pt idx="9">
                  <c:v>Transportation organization</c:v>
                </c:pt>
                <c:pt idx="10">
                  <c:v>Environmental organization</c:v>
                </c:pt>
                <c:pt idx="11">
                  <c:v>Oil and natural gas</c:v>
                </c:pt>
                <c:pt idx="12">
                  <c:v>Clean tech/clean energy</c:v>
                </c:pt>
                <c:pt idx="13">
                  <c:v>Local government - large</c:v>
                </c:pt>
                <c:pt idx="14">
                  <c:v>Local government - small </c:v>
                </c:pt>
                <c:pt idx="15">
                  <c:v>Academic</c:v>
                </c:pt>
              </c:strCache>
            </c:str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1.0</c:v>
                </c:pt>
                <c:pt idx="4">
                  <c:v>2.0</c:v>
                </c:pt>
                <c:pt idx="5">
                  <c:v>2.0</c:v>
                </c:pt>
                <c:pt idx="6">
                  <c:v>2.0</c:v>
                </c:pt>
                <c:pt idx="7">
                  <c:v>2.0</c:v>
                </c:pt>
                <c:pt idx="8">
                  <c:v>2.0</c:v>
                </c:pt>
                <c:pt idx="9">
                  <c:v>2.0</c:v>
                </c:pt>
                <c:pt idx="10">
                  <c:v>3.0</c:v>
                </c:pt>
                <c:pt idx="11">
                  <c:v>3.0</c:v>
                </c:pt>
                <c:pt idx="12">
                  <c:v>4.0</c:v>
                </c:pt>
                <c:pt idx="13">
                  <c:v>4.0</c:v>
                </c:pt>
                <c:pt idx="14">
                  <c:v>4.0</c:v>
                </c:pt>
                <c:pt idx="15">
                  <c:v>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6694296"/>
        <c:axId val="2116696392"/>
      </c:barChart>
      <c:catAx>
        <c:axId val="2116694296"/>
        <c:scaling>
          <c:orientation val="minMax"/>
        </c:scaling>
        <c:delete val="0"/>
        <c:axPos val="l"/>
        <c:majorTickMark val="out"/>
        <c:minorTickMark val="none"/>
        <c:tickLblPos val="nextTo"/>
        <c:crossAx val="2116696392"/>
        <c:crosses val="autoZero"/>
        <c:auto val="1"/>
        <c:lblAlgn val="ctr"/>
        <c:lblOffset val="100"/>
        <c:noMultiLvlLbl val="0"/>
      </c:catAx>
      <c:valAx>
        <c:axId val="211669639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21166942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F46566-5765-7F41-AA68-F598D4258A1C}" type="datetimeFigureOut">
              <a:rPr lang="en-US" smtClean="0"/>
              <a:t>2012-11-07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F7F3A1-6169-C944-A98E-8AFB92D00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000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3C258E-A586-4C45-9C12-A78623A4489E}" type="datetimeFigureOut">
              <a:rPr lang="en-US" smtClean="0"/>
              <a:pPr/>
              <a:t>2012-11-07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88E405-4F09-AD40-9B5B-F9B71207B8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0556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BD964E-8815-3244-B02C-4037358AC1A0}" type="slidenum">
              <a:rPr lang="en-CA"/>
              <a:pPr/>
              <a:t>3</a:t>
            </a:fld>
            <a:endParaRPr lang="en-CA"/>
          </a:p>
        </p:txBody>
      </p:sp>
      <p:sp>
        <p:nvSpPr>
          <p:cNvPr id="439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4213"/>
            <a:ext cx="4573587" cy="3430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711" y="4344025"/>
            <a:ext cx="5028579" cy="411604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8757" tIns="44378" rIns="88757" bIns="44378">
            <a:prstTxWarp prst="textNoShape">
              <a:avLst/>
            </a:prstTxWarp>
          </a:bodyPr>
          <a:lstStyle/>
          <a:p>
            <a:r>
              <a:rPr lang="en-US"/>
              <a:t>Butane Sphere.</a:t>
            </a:r>
          </a:p>
          <a:p>
            <a:r>
              <a:rPr lang="en-US"/>
              <a:t>Team felt they know all that was required to for the tank location. Ready to make a decision, but required to do an LCVA. During course of the LCVA, a third option was identified – outside of congested plant area. Team realized they hadn’t explored all possible options. </a:t>
            </a:r>
          </a:p>
          <a:p>
            <a:r>
              <a:rPr lang="en-US"/>
              <a:t>Third option was: 30% lower cost than base case (~1.5million savings), less congestion so reduced construction hazards and scheduling issues, increased safety, increased accessibility, operator and maintenance preference too. 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BD964E-8815-3244-B02C-4037358AC1A0}" type="slidenum">
              <a:rPr lang="en-CA"/>
              <a:pPr/>
              <a:t>4</a:t>
            </a:fld>
            <a:endParaRPr lang="en-CA"/>
          </a:p>
        </p:txBody>
      </p:sp>
      <p:sp>
        <p:nvSpPr>
          <p:cNvPr id="439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4213"/>
            <a:ext cx="4573587" cy="3430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711" y="4344025"/>
            <a:ext cx="5028579" cy="411604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8757" tIns="44378" rIns="88757" bIns="44378">
            <a:prstTxWarp prst="textNoShape">
              <a:avLst/>
            </a:prstTxWarp>
          </a:bodyPr>
          <a:lstStyle/>
          <a:p>
            <a:r>
              <a:rPr lang="en-US"/>
              <a:t>Butane Sphere.</a:t>
            </a:r>
          </a:p>
          <a:p>
            <a:r>
              <a:rPr lang="en-US"/>
              <a:t>Team felt they know all that was required to for the tank location. Ready to make a decision, but required to do an LCVA. During course of the LCVA, a third option was identified – outside of congested plant area. Team realized they hadn’t explored all possible options. </a:t>
            </a:r>
          </a:p>
          <a:p>
            <a:r>
              <a:rPr lang="en-US"/>
              <a:t>Third option was: 30% lower cost than base case (~1.5million savings), less congestion so reduced construction hazards and scheduling issues, increased safety, increased accessibility, operator and maintenance preference too. 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8E405-4F09-AD40-9B5B-F9B71207B8C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806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2609402"/>
            <a:ext cx="7025379" cy="1257192"/>
          </a:xfrm>
        </p:spPr>
        <p:txBody>
          <a:bodyPr/>
          <a:lstStyle>
            <a:lvl1pPr marL="0" indent="0" algn="l">
              <a:buNone/>
              <a:defRPr sz="32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 smtClean="0"/>
              <a:t>Click to edit Master subtitle style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371600" y="4420044"/>
            <a:ext cx="6400800" cy="1060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371600" y="246325"/>
            <a:ext cx="6210447" cy="2249538"/>
          </a:xfrm>
        </p:spPr>
        <p:txBody>
          <a:bodyPr/>
          <a:lstStyle>
            <a:lvl1pPr>
              <a:defRPr sz="5400" b="1" i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297"/>
            <a:ext cx="8229600" cy="1143000"/>
          </a:xfrm>
        </p:spPr>
        <p:txBody>
          <a:bodyPr/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2069" y="6362143"/>
            <a:ext cx="4907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75000"/>
                  </a:schemeClr>
                </a:solidFill>
                <a:latin typeface="Helvetica"/>
                <a:cs typeface="Helvetica"/>
              </a:defRPr>
            </a:lvl1pPr>
          </a:lstStyle>
          <a:p>
            <a:fld id="{0165B7C2-3226-754E-A4F2-C2B315718F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0165B7C2-3226-754E-A4F2-C2B315718F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6837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2415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2300"/>
            <a:ext cx="8229600" cy="1143000"/>
          </a:xfrm>
        </p:spPr>
        <p:txBody>
          <a:bodyPr/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4350"/>
            <a:ext cx="8229600" cy="4057650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4058"/>
            <a:ext cx="8229600" cy="1143000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6108"/>
            <a:ext cx="8229600" cy="4057650"/>
          </a:xfrm>
        </p:spPr>
        <p:txBody>
          <a:bodyPr/>
          <a:lstStyle>
            <a:lvl1pPr marL="0" indent="0">
              <a:buNone/>
              <a:defRPr>
                <a:latin typeface="Arial"/>
                <a:cs typeface="Arial"/>
              </a:defRPr>
            </a:lvl1pPr>
            <a:lvl2pPr marL="457200" indent="0">
              <a:buNone/>
              <a:defRPr>
                <a:latin typeface="Helvetica"/>
                <a:cs typeface="Helvetica"/>
              </a:defRPr>
            </a:lvl2pPr>
            <a:lvl3pPr marL="914400" indent="0">
              <a:buNone/>
              <a:defRPr>
                <a:latin typeface="Helvetica"/>
                <a:cs typeface="Helvetica"/>
              </a:defRPr>
            </a:lvl3pPr>
            <a:lvl4pPr marL="1371600" indent="0">
              <a:buNone/>
              <a:defRPr>
                <a:latin typeface="Helvetica"/>
                <a:cs typeface="Helvetica"/>
              </a:defRPr>
            </a:lvl4pPr>
            <a:lvl5pPr marL="1828800" indent="0">
              <a:buNone/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9184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2906"/>
            <a:ext cx="8229600" cy="1143000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8396"/>
            <a:ext cx="8229600" cy="3890963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7010"/>
            <a:ext cx="8229600" cy="1143000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03094"/>
            <a:ext cx="4038600" cy="3567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03094"/>
            <a:ext cx="4038600" cy="3567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6068"/>
            <a:ext cx="8229600" cy="1143000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371600" y="850770"/>
            <a:ext cx="6400800" cy="1640384"/>
          </a:xfrm>
        </p:spPr>
        <p:txBody>
          <a:bodyPr anchor="b"/>
          <a:lstStyle>
            <a:lvl1pPr>
              <a:lnSpc>
                <a:spcPct val="90000"/>
              </a:lnSpc>
              <a:defRPr sz="54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371600" y="2606430"/>
            <a:ext cx="6400800" cy="1555262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371600" y="4425462"/>
            <a:ext cx="6400800" cy="1060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440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371600" y="850770"/>
            <a:ext cx="6400800" cy="1640384"/>
          </a:xfrm>
        </p:spPr>
        <p:txBody>
          <a:bodyPr anchor="b"/>
          <a:lstStyle>
            <a:lvl1pPr>
              <a:lnSpc>
                <a:spcPct val="90000"/>
              </a:lnSpc>
              <a:defRPr sz="54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371600" y="2606430"/>
            <a:ext cx="6400800" cy="1555262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371600" y="4425462"/>
            <a:ext cx="6400800" cy="1060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8231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371600" y="850770"/>
            <a:ext cx="6400800" cy="1640384"/>
          </a:xfrm>
        </p:spPr>
        <p:txBody>
          <a:bodyPr anchor="b"/>
          <a:lstStyle>
            <a:lvl1pPr>
              <a:lnSpc>
                <a:spcPct val="90000"/>
              </a:lnSpc>
              <a:defRPr sz="54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371600" y="2606430"/>
            <a:ext cx="6400800" cy="1555262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371600" y="4425462"/>
            <a:ext cx="6400800" cy="1060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3286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371600" y="850770"/>
            <a:ext cx="6400800" cy="1640384"/>
          </a:xfrm>
        </p:spPr>
        <p:txBody>
          <a:bodyPr anchor="b"/>
          <a:lstStyle>
            <a:lvl1pPr>
              <a:lnSpc>
                <a:spcPct val="90000"/>
              </a:lnSpc>
              <a:defRPr sz="54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371600" y="2606430"/>
            <a:ext cx="6400800" cy="1555262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371600" y="4425462"/>
            <a:ext cx="6400800" cy="1060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0520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96030"/>
            <a:ext cx="7772400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80757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 smtClean="0"/>
              <a:t>Click to edit Master subtitle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2069" y="6362143"/>
            <a:ext cx="4907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75000"/>
                  </a:schemeClr>
                </a:solidFill>
                <a:latin typeface="Helvetica"/>
                <a:cs typeface="Helvetica"/>
              </a:defRPr>
            </a:lvl1pPr>
          </a:lstStyle>
          <a:p>
            <a:fld id="{0165B7C2-3226-754E-A4F2-C2B315718F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986"/>
            <a:ext cx="82296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7938"/>
            <a:ext cx="8229600" cy="3890963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2069" y="6362143"/>
            <a:ext cx="4907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75000"/>
                  </a:schemeClr>
                </a:solidFill>
                <a:latin typeface="Helvetica"/>
                <a:cs typeface="Helvetica"/>
              </a:defRPr>
            </a:lvl1pPr>
          </a:lstStyle>
          <a:p>
            <a:fld id="{0165B7C2-3226-754E-A4F2-C2B315718F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456"/>
            <a:ext cx="82296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6456"/>
            <a:ext cx="8229600" cy="3548063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>
                <a:latin typeface="Helvetica"/>
                <a:cs typeface="Helvetica"/>
              </a:defRPr>
            </a:lvl4pPr>
            <a:lvl5pPr marL="1828800" indent="0">
              <a:buNone/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n-CA" dirty="0" smtClean="0"/>
              <a:t>Click to edit Master text styles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2069" y="6362143"/>
            <a:ext cx="4907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75000"/>
                  </a:schemeClr>
                </a:solidFill>
                <a:latin typeface="Helvetica"/>
                <a:cs typeface="Helvetica"/>
              </a:defRPr>
            </a:lvl1pPr>
          </a:lstStyle>
          <a:p>
            <a:fld id="{0165B7C2-3226-754E-A4F2-C2B315718F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7238"/>
            <a:ext cx="8229600" cy="1181100"/>
          </a:xfrm>
        </p:spPr>
        <p:txBody>
          <a:bodyPr/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20584"/>
            <a:ext cx="4038600" cy="4094163"/>
          </a:xfrm>
        </p:spPr>
        <p:txBody>
          <a:bodyPr/>
          <a:lstStyle>
            <a:lvl1pPr>
              <a:defRPr sz="28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20584"/>
            <a:ext cx="4038600" cy="4094163"/>
          </a:xfrm>
        </p:spPr>
        <p:txBody>
          <a:bodyPr/>
          <a:lstStyle>
            <a:lvl1pPr>
              <a:defRPr sz="28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0165B7C2-3226-754E-A4F2-C2B315718F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1.xml"/><Relationship Id="rId7" Type="http://schemas.openxmlformats.org/officeDocument/2006/relationships/theme" Target="../theme/theme2.xml"/><Relationship Id="rId8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theme" Target="../theme/theme3.xml"/><Relationship Id="rId8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7330" y="551551"/>
            <a:ext cx="7865619" cy="109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79463" y="1991504"/>
            <a:ext cx="7583487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</p:txBody>
      </p:sp>
      <p:pic>
        <p:nvPicPr>
          <p:cNvPr id="7" name="Picture 6" descr="blueboxlogov1-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667" y="6345631"/>
            <a:ext cx="1077547" cy="5332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71" r:id="rId2"/>
    <p:sldLayoutId id="2147483673" r:id="rId3"/>
    <p:sldLayoutId id="2147483676" r:id="rId4"/>
    <p:sldLayoutId id="2147483677" r:id="rId5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rgbClr val="86AADD"/>
          </a:solidFill>
          <a:latin typeface="Arial"/>
          <a:ea typeface="+mj-ea"/>
          <a:cs typeface="Arial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86AADD"/>
          </a:solidFill>
          <a:latin typeface="Candara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86AADD"/>
          </a:solidFill>
          <a:latin typeface="Candara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86AADD"/>
          </a:solidFill>
          <a:latin typeface="Candara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86AADD"/>
          </a:solidFill>
          <a:latin typeface="Candara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itchFamily="34" charset="0"/>
        </a:defRPr>
      </a:lvl9pPr>
    </p:titleStyle>
    <p:bodyStyle>
      <a:lvl1pPr marL="533400" indent="-533400" algn="l" rtl="0" eaLnBrk="0" fontAlgn="base" hangingPunct="0">
        <a:lnSpc>
          <a:spcPct val="100000"/>
        </a:lnSpc>
        <a:spcBef>
          <a:spcPts val="2000"/>
        </a:spcBef>
        <a:spcAft>
          <a:spcPct val="0"/>
        </a:spcAft>
        <a:buFont typeface="Wingdings 2" pitchFamily="-105" charset="2"/>
        <a:buChar char=""/>
        <a:defRPr sz="3200" kern="1200">
          <a:solidFill>
            <a:srgbClr val="1B3861"/>
          </a:solidFill>
          <a:latin typeface="Arial"/>
          <a:ea typeface="+mn-ea"/>
          <a:cs typeface="Arial"/>
        </a:defRPr>
      </a:lvl1pPr>
      <a:lvl2pPr marL="812800" indent="-530225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Font typeface="Wingdings 2" pitchFamily="-105" charset="2"/>
        <a:buChar char=""/>
        <a:defRPr sz="2800" kern="1200">
          <a:solidFill>
            <a:schemeClr val="tx2"/>
          </a:solidFill>
          <a:latin typeface="Arial"/>
          <a:ea typeface="+mn-ea"/>
          <a:cs typeface="Arial"/>
        </a:defRPr>
      </a:lvl2pPr>
      <a:lvl3pPr marL="1079500" indent="-501650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Font typeface="Wingdings 2" pitchFamily="-105" charset="2"/>
        <a:buChar char=""/>
        <a:defRPr sz="2000" kern="1200">
          <a:solidFill>
            <a:schemeClr val="tx2"/>
          </a:solidFill>
          <a:latin typeface="Arial"/>
          <a:ea typeface="+mn-ea"/>
          <a:cs typeface="Arial"/>
        </a:defRPr>
      </a:lvl3pPr>
      <a:lvl4pPr marL="1143000" indent="-282575" algn="l" rtl="0" eaLnBrk="0" fontAlgn="base" hangingPunct="0">
        <a:spcBef>
          <a:spcPts val="600"/>
        </a:spcBef>
        <a:spcAft>
          <a:spcPct val="0"/>
        </a:spcAft>
        <a:buFont typeface="Wingdings 2" pitchFamily="-105" charset="2"/>
        <a:buChar char=""/>
        <a:defRPr kern="1200">
          <a:solidFill>
            <a:schemeClr val="tx2"/>
          </a:solidFill>
          <a:latin typeface="Trebuchet MS"/>
          <a:ea typeface="Trebuchet MS" charset="0"/>
          <a:cs typeface="Trebuchet MS"/>
        </a:defRPr>
      </a:lvl4pPr>
      <a:lvl5pPr marL="1425575" indent="-282575" algn="l" rtl="0" eaLnBrk="0" fontAlgn="base" hangingPunct="0">
        <a:spcBef>
          <a:spcPts val="600"/>
        </a:spcBef>
        <a:spcAft>
          <a:spcPct val="0"/>
        </a:spcAft>
        <a:buFont typeface="Wingdings 2" pitchFamily="-105" charset="2"/>
        <a:buChar char=""/>
        <a:defRPr kern="1200">
          <a:solidFill>
            <a:schemeClr val="tx2"/>
          </a:solidFill>
          <a:latin typeface="Trebuchet MS"/>
          <a:ea typeface="Trebuchet MS" charset="0"/>
          <a:cs typeface="Trebuchet M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2142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96619"/>
            <a:ext cx="8229600" cy="35480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2069" y="6362143"/>
            <a:ext cx="4907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75000"/>
                  </a:schemeClr>
                </a:solidFill>
                <a:latin typeface="Helvetica"/>
                <a:cs typeface="Helvetica"/>
              </a:defRPr>
            </a:lvl1pPr>
          </a:lstStyle>
          <a:p>
            <a:fld id="{0165B7C2-3226-754E-A4F2-C2B315718F1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blueboxlogov1-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667" y="6345631"/>
            <a:ext cx="1077547" cy="5332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0" r:id="rId3"/>
    <p:sldLayoutId id="2147483652" r:id="rId4"/>
    <p:sldLayoutId id="2147483654" r:id="rId5"/>
    <p:sldLayoutId id="2147483658" r:id="rId6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86AADD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1B386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1B386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1B386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1B3861"/>
          </a:solidFill>
          <a:latin typeface="Candara"/>
          <a:ea typeface="+mn-ea"/>
          <a:cs typeface="Candar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1B3861"/>
          </a:solidFill>
          <a:latin typeface="Candara"/>
          <a:ea typeface="+mn-ea"/>
          <a:cs typeface="Candar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6924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1294"/>
            <a:ext cx="8229600" cy="40576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</p:txBody>
      </p:sp>
      <p:pic>
        <p:nvPicPr>
          <p:cNvPr id="6" name="Picture 5" descr="blueboxlogov1-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153" y="0"/>
            <a:ext cx="1077547" cy="533220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373868" y="6362143"/>
            <a:ext cx="4907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>
                    <a:lumMod val="7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165B7C2-3226-754E-A4F2-C2B315718F1D}" type="slidenum">
              <a:rPr lang="en-US" smtClean="0"/>
              <a:pPr algn="r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8" r:id="rId3"/>
    <p:sldLayoutId id="2147483663" r:id="rId4"/>
    <p:sldLayoutId id="2147483664" r:id="rId5"/>
    <p:sldLayoutId id="2147483665" r:id="rId6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86AADD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600" kern="1200">
          <a:solidFill>
            <a:srgbClr val="1B386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1B386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1B386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1B3861"/>
          </a:solidFill>
          <a:latin typeface="Candara"/>
          <a:ea typeface="+mn-ea"/>
          <a:cs typeface="Candar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1B3861"/>
          </a:solidFill>
          <a:latin typeface="Candara"/>
          <a:ea typeface="+mn-ea"/>
          <a:cs typeface="Candar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emf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emf"/><Relationship Id="rId3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emf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emf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British Columbia’s Carbon Tax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Exploring perspectives and seeking common ground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Matt Horne   |   Ekaterina Rhodes</a:t>
            </a:r>
            <a:endParaRPr lang="en-US" dirty="0"/>
          </a:p>
        </p:txBody>
      </p:sp>
      <p:pic>
        <p:nvPicPr>
          <p:cNvPr id="6" name="Picture 5" descr="Final Logo 2.em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42"/>
          <a:stretch/>
        </p:blipFill>
        <p:spPr>
          <a:xfrm>
            <a:off x="6845296" y="5820302"/>
            <a:ext cx="1130309" cy="103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201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Setting the coverage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8484"/>
            <a:ext cx="8229600" cy="423721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Carbon </a:t>
            </a:r>
            <a:r>
              <a:rPr lang="en-US" dirty="0"/>
              <a:t>tax applies to almost all greenhouse gas emissions produced from burning fossil fuels (about 75% of the province’s emissions).</a:t>
            </a:r>
          </a:p>
          <a:p>
            <a:endParaRPr lang="en-US" sz="1800" dirty="0"/>
          </a:p>
          <a:p>
            <a:r>
              <a:rPr lang="en-US" dirty="0"/>
              <a:t>Emissions currently excluded include: process emissions from the aluminum, lime, cement and natural gas sectors, emission from landfills, and emissions from greenhouse growers.</a:t>
            </a:r>
            <a:endParaRPr lang="en-US" dirty="0" smtClean="0"/>
          </a:p>
        </p:txBody>
      </p:sp>
      <p:pic>
        <p:nvPicPr>
          <p:cNvPr id="4" name="Picture 3" descr="Final Logo 2.em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42"/>
          <a:stretch/>
        </p:blipFill>
        <p:spPr>
          <a:xfrm>
            <a:off x="7236081" y="6190974"/>
            <a:ext cx="723936" cy="66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13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Setting the coverage</a:t>
            </a:r>
            <a:endParaRPr lang="en-US" dirty="0"/>
          </a:p>
        </p:txBody>
      </p:sp>
      <p:pic>
        <p:nvPicPr>
          <p:cNvPr id="4" name="Picture 3" descr="Final Logo 2.em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42"/>
          <a:stretch/>
        </p:blipFill>
        <p:spPr>
          <a:xfrm>
            <a:off x="7236081" y="6190974"/>
            <a:ext cx="723936" cy="660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451" y="1494115"/>
            <a:ext cx="7489989" cy="451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081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Investing the revenue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199" y="1709539"/>
            <a:ext cx="8557379" cy="4416624"/>
          </a:xfrm>
        </p:spPr>
        <p:txBody>
          <a:bodyPr>
            <a:normAutofit fontScale="77500" lnSpcReduction="20000"/>
          </a:bodyPr>
          <a:lstStyle/>
          <a:p>
            <a:pPr marL="571500" indent="-571500">
              <a:buFont typeface="Arial"/>
              <a:buChar char="•"/>
            </a:pPr>
            <a:r>
              <a:rPr lang="en-US" sz="4100" dirty="0"/>
              <a:t>The carbon tax will generate about $1.2 billion this </a:t>
            </a:r>
            <a:r>
              <a:rPr lang="en-US" sz="4100" dirty="0" smtClean="0"/>
              <a:t>year.</a:t>
            </a:r>
            <a:endParaRPr lang="en-US" sz="4100" dirty="0"/>
          </a:p>
          <a:p>
            <a:pPr marL="571500" indent="-571500">
              <a:buFont typeface="Arial"/>
              <a:buChar char="•"/>
            </a:pPr>
            <a:endParaRPr lang="en-US" sz="2100" dirty="0" smtClean="0"/>
          </a:p>
          <a:p>
            <a:pPr marL="571500" indent="-571500">
              <a:buFont typeface="Arial"/>
              <a:buChar char="•"/>
            </a:pPr>
            <a:r>
              <a:rPr lang="en-US" sz="4100" dirty="0" smtClean="0"/>
              <a:t>The </a:t>
            </a:r>
            <a:r>
              <a:rPr lang="en-US" sz="4100" dirty="0"/>
              <a:t>Carbon Tax Act currently requires the carbon tax to be revenue neutral (i.e., revenue used to reduce other taxes)</a:t>
            </a:r>
            <a:r>
              <a:rPr lang="en-US" sz="4100" dirty="0" smtClean="0"/>
              <a:t>.</a:t>
            </a:r>
          </a:p>
          <a:p>
            <a:pPr marL="1028700" lvl="1" indent="-571500">
              <a:buFont typeface="Arial"/>
              <a:buChar char="•"/>
            </a:pPr>
            <a:r>
              <a:rPr lang="en-US" sz="3700" dirty="0" smtClean="0"/>
              <a:t>$721 million to business tax cuts and credits</a:t>
            </a:r>
          </a:p>
          <a:p>
            <a:pPr marL="1028700" lvl="1" indent="-571500">
              <a:buFont typeface="Arial"/>
              <a:buChar char="•"/>
            </a:pPr>
            <a:r>
              <a:rPr lang="en-US" sz="3700" dirty="0" smtClean="0"/>
              <a:t>$554 million to personal and low-income tax cuts and credits </a:t>
            </a:r>
          </a:p>
          <a:p>
            <a:pPr marL="1028700" lvl="1" indent="-571500">
              <a:buFont typeface="Arial"/>
              <a:buChar char="•"/>
            </a:pPr>
            <a:endParaRPr lang="en-US" sz="3700" dirty="0"/>
          </a:p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65B7C2-3226-754E-A4F2-C2B315718F1D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" name="Picture 6" descr="Final Logo 2.em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42"/>
          <a:stretch/>
        </p:blipFill>
        <p:spPr>
          <a:xfrm>
            <a:off x="7236081" y="6190974"/>
            <a:ext cx="723936" cy="66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099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Investing the revenue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</a:t>
            </a:r>
          </a:p>
        </p:txBody>
      </p:sp>
      <p:pic>
        <p:nvPicPr>
          <p:cNvPr id="4" name="Picture 3" descr="Final Logo 2.em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42"/>
          <a:stretch/>
        </p:blipFill>
        <p:spPr>
          <a:xfrm>
            <a:off x="7236081" y="6190974"/>
            <a:ext cx="723936" cy="6603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588938"/>
            <a:ext cx="8267764" cy="4389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13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Conclusions…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7938"/>
            <a:ext cx="8229600" cy="48030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…for B.C.’s carbon tax to date:</a:t>
            </a:r>
          </a:p>
          <a:p>
            <a:pPr lvl="1"/>
            <a:r>
              <a:rPr lang="en-US" dirty="0" smtClean="0"/>
              <a:t>Encouraging degree of consensus regarding the need for governments to address climate change and the important role that carbon taxes can play in that response.</a:t>
            </a:r>
          </a:p>
          <a:p>
            <a:pPr lvl="1"/>
            <a:r>
              <a:rPr lang="en-US" dirty="0" smtClean="0"/>
              <a:t>Dominant view is that B.C.’s carbon tax and accompanying tax cuts have been a positive for the province.</a:t>
            </a:r>
          </a:p>
        </p:txBody>
      </p:sp>
      <p:pic>
        <p:nvPicPr>
          <p:cNvPr id="4" name="Picture 3" descr="Final Logo 2.em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42"/>
          <a:stretch/>
        </p:blipFill>
        <p:spPr>
          <a:xfrm>
            <a:off x="7236081" y="6190974"/>
            <a:ext cx="723936" cy="66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41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Conclusions…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87938"/>
            <a:ext cx="8557923" cy="466055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…for the future of B.C.’s carbon tax:</a:t>
            </a:r>
          </a:p>
          <a:p>
            <a:pPr lvl="1"/>
            <a:r>
              <a:rPr lang="en-US" dirty="0" smtClean="0"/>
              <a:t>Carbon pricing should be applied as broadly as possible and carbon tax is preferred approach. </a:t>
            </a:r>
          </a:p>
          <a:p>
            <a:pPr lvl="1"/>
            <a:r>
              <a:rPr lang="en-US" dirty="0" smtClean="0"/>
              <a:t>Priorities for additional revenue should be GHG reduction projects and low-income protection.</a:t>
            </a:r>
          </a:p>
          <a:p>
            <a:pPr lvl="1"/>
            <a:r>
              <a:rPr lang="en-US" dirty="0" smtClean="0"/>
              <a:t>Split </a:t>
            </a:r>
            <a:r>
              <a:rPr lang="en-US" dirty="0"/>
              <a:t>perspectives on whether to continue increasing the </a:t>
            </a:r>
            <a:r>
              <a:rPr lang="en-US" dirty="0" smtClean="0"/>
              <a:t>rate.</a:t>
            </a:r>
          </a:p>
          <a:p>
            <a:pPr lvl="1"/>
            <a:r>
              <a:rPr lang="en-US" dirty="0" smtClean="0"/>
              <a:t>Economic and environmental impacts should continue to be evaluated.</a:t>
            </a:r>
          </a:p>
          <a:p>
            <a:pPr lvl="1"/>
            <a:r>
              <a:rPr lang="en-US" dirty="0" smtClean="0"/>
              <a:t>Communication about the carbon tax and B.C.’s climate change actions should be increased.</a:t>
            </a:r>
          </a:p>
        </p:txBody>
      </p:sp>
      <p:pic>
        <p:nvPicPr>
          <p:cNvPr id="4" name="Picture 3" descr="Final Logo 2.em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42"/>
          <a:stretch/>
        </p:blipFill>
        <p:spPr>
          <a:xfrm>
            <a:off x="7236081" y="6190974"/>
            <a:ext cx="723936" cy="66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384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436700"/>
            <a:ext cx="9144000" cy="4156170"/>
          </a:xfrm>
          <a:prstGeom prst="rect">
            <a:avLst/>
          </a:prstGeom>
          <a:solidFill>
            <a:schemeClr val="tx2">
              <a:lumMod val="75000"/>
              <a:alpha val="54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3"/>
          <p:cNvSpPr txBox="1">
            <a:spLocks/>
          </p:cNvSpPr>
          <p:nvPr/>
        </p:nvSpPr>
        <p:spPr bwMode="auto">
          <a:xfrm>
            <a:off x="457200" y="1552150"/>
            <a:ext cx="8229600" cy="50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0" fontAlgn="base" hangingPunct="0">
              <a:spcBef>
                <a:spcPts val="2000"/>
              </a:spcBef>
              <a:spcAft>
                <a:spcPct val="0"/>
              </a:spcAft>
              <a:buFont typeface="Wingdings 2" pitchFamily="-105" charset="2"/>
              <a:buNone/>
              <a:defRPr sz="3600" kern="1200">
                <a:solidFill>
                  <a:schemeClr val="accent4">
                    <a:lumMod val="60000"/>
                    <a:lumOff val="40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457200" indent="0" algn="ctr" rtl="0" eaLnBrk="0" fontAlgn="base" hangingPunct="0">
              <a:spcBef>
                <a:spcPts val="600"/>
              </a:spcBef>
              <a:spcAft>
                <a:spcPct val="0"/>
              </a:spcAft>
              <a:buFont typeface="Wingdings 2" pitchFamily="-105" charset="2"/>
              <a:buNone/>
              <a:defRPr sz="300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914400" indent="0" algn="ctr" rtl="0" eaLnBrk="0" fontAlgn="base" hangingPunct="0">
              <a:spcBef>
                <a:spcPts val="600"/>
              </a:spcBef>
              <a:spcAft>
                <a:spcPct val="0"/>
              </a:spcAft>
              <a:buFont typeface="Wingdings 2" pitchFamily="-105" charset="2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371600" indent="0" algn="ctr" rtl="0" eaLnBrk="0" fontAlgn="base" hangingPunct="0">
              <a:spcBef>
                <a:spcPts val="600"/>
              </a:spcBef>
              <a:spcAft>
                <a:spcPct val="0"/>
              </a:spcAft>
              <a:buFont typeface="Wingdings 2" pitchFamily="-105" charset="2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Trebuchet MS"/>
                <a:ea typeface="Trebuchet MS" charset="0"/>
                <a:cs typeface="Trebuchet MS"/>
              </a:defRPr>
            </a:lvl4pPr>
            <a:lvl5pPr marL="1828800" indent="0" algn="ctr" rtl="0" eaLnBrk="0" fontAlgn="base" hangingPunct="0">
              <a:spcBef>
                <a:spcPts val="600"/>
              </a:spcBef>
              <a:spcAft>
                <a:spcPct val="0"/>
              </a:spcAft>
              <a:buFont typeface="Wingdings 2" pitchFamily="-105" charset="2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Trebuchet MS"/>
                <a:ea typeface="Trebuchet MS" charset="0"/>
                <a:cs typeface="Trebuchet M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b="1" dirty="0" smtClean="0">
                <a:solidFill>
                  <a:schemeClr val="bg1"/>
                </a:solidFill>
                <a:latin typeface="Arial"/>
                <a:cs typeface="Arial"/>
              </a:rPr>
              <a:t>Thank you</a:t>
            </a:r>
          </a:p>
          <a:p>
            <a:pPr algn="ctr">
              <a:lnSpc>
                <a:spcPct val="90000"/>
              </a:lnSpc>
            </a:pPr>
            <a:endParaRPr lang="en-US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More information:</a:t>
            </a:r>
          </a:p>
          <a:p>
            <a:pPr algn="ctr">
              <a:lnSpc>
                <a:spcPct val="9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Arial"/>
                <a:cs typeface="Arial"/>
              </a:rPr>
              <a:t>Matt Horne   |   604.874.8558 x 223   |   </a:t>
            </a:r>
            <a:r>
              <a:rPr lang="en-US" sz="2000" b="1" dirty="0" err="1" smtClean="0">
                <a:solidFill>
                  <a:schemeClr val="bg1"/>
                </a:solidFill>
                <a:latin typeface="Arial"/>
                <a:cs typeface="Arial"/>
              </a:rPr>
              <a:t>matth@pembina.org</a:t>
            </a:r>
            <a:endParaRPr lang="en-US" sz="2000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>
              <a:lnSpc>
                <a:spcPct val="9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Arial"/>
                <a:cs typeface="Arial"/>
              </a:rPr>
              <a:t>Report available at</a:t>
            </a:r>
            <a:r>
              <a:rPr lang="en-US" sz="2000" b="1" dirty="0">
                <a:solidFill>
                  <a:schemeClr val="bg1"/>
                </a:solidFill>
                <a:latin typeface="Arial"/>
                <a:cs typeface="Arial"/>
              </a:rPr>
              <a:t>: </a:t>
            </a:r>
            <a:r>
              <a:rPr lang="en-US" sz="2000" b="1" dirty="0" err="1">
                <a:solidFill>
                  <a:schemeClr val="bg1"/>
                </a:solidFill>
                <a:latin typeface="Arial"/>
                <a:cs typeface="Arial"/>
              </a:rPr>
              <a:t>pembina.org</a:t>
            </a:r>
            <a:r>
              <a:rPr lang="en-US" sz="2000" b="1" dirty="0">
                <a:solidFill>
                  <a:schemeClr val="bg1"/>
                </a:solidFill>
                <a:latin typeface="Arial"/>
                <a:cs typeface="Arial"/>
              </a:rPr>
              <a:t>/pub/2352</a:t>
            </a:r>
          </a:p>
        </p:txBody>
      </p:sp>
      <p:pic>
        <p:nvPicPr>
          <p:cNvPr id="4" name="Picture 3" descr="Final Logo 2.em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42"/>
          <a:stretch/>
        </p:blipFill>
        <p:spPr>
          <a:xfrm>
            <a:off x="7236081" y="6190974"/>
            <a:ext cx="723936" cy="66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752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7938"/>
            <a:ext cx="8229600" cy="4607660"/>
          </a:xfrm>
        </p:spPr>
        <p:txBody>
          <a:bodyPr>
            <a:normAutofit/>
          </a:bodyPr>
          <a:lstStyle/>
          <a:p>
            <a:r>
              <a:rPr lang="en-US" dirty="0" smtClean="0"/>
              <a:t>Research approach</a:t>
            </a:r>
          </a:p>
          <a:p>
            <a:r>
              <a:rPr lang="en-US" dirty="0" smtClean="0"/>
              <a:t>Points of consensus</a:t>
            </a:r>
          </a:p>
          <a:p>
            <a:r>
              <a:rPr lang="en-US" dirty="0" smtClean="0"/>
              <a:t>Impacts of B.C.’s carbon tax</a:t>
            </a:r>
          </a:p>
          <a:p>
            <a:r>
              <a:rPr lang="en-US" dirty="0" smtClean="0"/>
              <a:t>Setting the rate</a:t>
            </a:r>
          </a:p>
          <a:p>
            <a:r>
              <a:rPr lang="en-US" dirty="0" smtClean="0"/>
              <a:t>Setting the coverage</a:t>
            </a:r>
          </a:p>
          <a:p>
            <a:r>
              <a:rPr lang="en-US" dirty="0" smtClean="0"/>
              <a:t>Investing the revenue</a:t>
            </a:r>
          </a:p>
          <a:p>
            <a:r>
              <a:rPr lang="en-US" dirty="0" smtClean="0"/>
              <a:t>Conclusions</a:t>
            </a:r>
          </a:p>
        </p:txBody>
      </p:sp>
      <p:pic>
        <p:nvPicPr>
          <p:cNvPr id="4" name="Picture 3" descr="Final Logo 2.em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42"/>
          <a:stretch/>
        </p:blipFill>
        <p:spPr>
          <a:xfrm>
            <a:off x="7236081" y="6190974"/>
            <a:ext cx="723936" cy="66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017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Research approach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85116"/>
            <a:ext cx="8229600" cy="417616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39 confidential interviews conducted in late 2011 to ascertain perspectives on B.C.’s carbon tax. </a:t>
            </a:r>
          </a:p>
          <a:p>
            <a:endParaRPr lang="en-US" sz="1800" dirty="0" smtClean="0"/>
          </a:p>
          <a:p>
            <a:r>
              <a:rPr lang="en-US" dirty="0" smtClean="0"/>
              <a:t>Participants were selected to obtain a wide variety of input and included large industry, clean tech, local governments, academics and environmental groups. </a:t>
            </a:r>
          </a:p>
          <a:p>
            <a:endParaRPr lang="en-US" sz="1800" dirty="0" smtClean="0"/>
          </a:p>
          <a:p>
            <a:r>
              <a:rPr lang="en-US" dirty="0" smtClean="0"/>
              <a:t>Participants given the opportunity to review draft findings. </a:t>
            </a:r>
          </a:p>
        </p:txBody>
      </p:sp>
      <p:sp>
        <p:nvSpPr>
          <p:cNvPr id="438281" name="Rectangle 9"/>
          <p:cNvSpPr>
            <a:spLocks noChangeArrowheads="1"/>
          </p:cNvSpPr>
          <p:nvPr/>
        </p:nvSpPr>
        <p:spPr bwMode="auto">
          <a:xfrm>
            <a:off x="1498600" y="3644900"/>
            <a:ext cx="73596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100000"/>
              </a:lnSpc>
            </a:pPr>
            <a:endParaRPr lang="en-US" sz="2000" b="0" dirty="0"/>
          </a:p>
          <a:p>
            <a:pPr marL="342900" indent="-342900">
              <a:lnSpc>
                <a:spcPct val="100000"/>
              </a:lnSpc>
            </a:pPr>
            <a:endParaRPr lang="en-US" sz="2000" b="0" dirty="0"/>
          </a:p>
        </p:txBody>
      </p:sp>
      <p:sp>
        <p:nvSpPr>
          <p:cNvPr id="438283" name="Rectangle 11"/>
          <p:cNvSpPr>
            <a:spLocks noChangeArrowheads="1"/>
          </p:cNvSpPr>
          <p:nvPr/>
        </p:nvSpPr>
        <p:spPr bwMode="auto">
          <a:xfrm>
            <a:off x="1447801" y="1917701"/>
            <a:ext cx="716915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100000"/>
              </a:lnSpc>
            </a:pPr>
            <a:endParaRPr lang="en-US" sz="2000" b="0" dirty="0"/>
          </a:p>
        </p:txBody>
      </p:sp>
      <p:pic>
        <p:nvPicPr>
          <p:cNvPr id="6" name="Picture 5" descr="Final Logo 2.em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42"/>
          <a:stretch/>
        </p:blipFill>
        <p:spPr>
          <a:xfrm>
            <a:off x="7236081" y="6190974"/>
            <a:ext cx="723936" cy="66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25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81" name="Rectangle 9"/>
          <p:cNvSpPr>
            <a:spLocks noChangeArrowheads="1"/>
          </p:cNvSpPr>
          <p:nvPr/>
        </p:nvSpPr>
        <p:spPr bwMode="auto">
          <a:xfrm>
            <a:off x="1498600" y="3644900"/>
            <a:ext cx="73596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100000"/>
              </a:lnSpc>
            </a:pPr>
            <a:endParaRPr lang="en-US" sz="2000" b="0" dirty="0"/>
          </a:p>
          <a:p>
            <a:pPr marL="342900" indent="-342900">
              <a:lnSpc>
                <a:spcPct val="100000"/>
              </a:lnSpc>
            </a:pPr>
            <a:endParaRPr lang="en-US" sz="2000" b="0" dirty="0"/>
          </a:p>
        </p:txBody>
      </p:sp>
      <p:sp>
        <p:nvSpPr>
          <p:cNvPr id="438283" name="Rectangle 11"/>
          <p:cNvSpPr>
            <a:spLocks noChangeArrowheads="1"/>
          </p:cNvSpPr>
          <p:nvPr/>
        </p:nvSpPr>
        <p:spPr bwMode="auto">
          <a:xfrm>
            <a:off x="1447801" y="1917701"/>
            <a:ext cx="716915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100000"/>
              </a:lnSpc>
            </a:pPr>
            <a:endParaRPr lang="en-US" sz="2000" b="0" dirty="0"/>
          </a:p>
        </p:txBody>
      </p:sp>
      <p:pic>
        <p:nvPicPr>
          <p:cNvPr id="6" name="Picture 5" descr="Final Logo 2.em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42"/>
          <a:stretch/>
        </p:blipFill>
        <p:spPr>
          <a:xfrm>
            <a:off x="7236081" y="6190974"/>
            <a:ext cx="723936" cy="660338"/>
          </a:xfrm>
          <a:prstGeom prst="rect">
            <a:avLst/>
          </a:prstGeom>
        </p:spPr>
      </p:pic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626701607"/>
              </p:ext>
            </p:extLst>
          </p:nvPr>
        </p:nvGraphicFramePr>
        <p:xfrm>
          <a:off x="160774" y="313549"/>
          <a:ext cx="8770976" cy="5877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35862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Points of consensus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7938"/>
            <a:ext cx="8229600" cy="4656504"/>
          </a:xfrm>
        </p:spPr>
        <p:txBody>
          <a:bodyPr>
            <a:normAutofit fontScale="85000" lnSpcReduction="20000"/>
          </a:bodyPr>
          <a:lstStyle/>
          <a:p>
            <a:pPr lvl="0"/>
            <a:endParaRPr lang="en-US" dirty="0" smtClean="0"/>
          </a:p>
          <a:p>
            <a:pPr lvl="0"/>
            <a:r>
              <a:rPr lang="en-US" dirty="0" smtClean="0"/>
              <a:t>Climate </a:t>
            </a:r>
            <a:r>
              <a:rPr lang="en-US" dirty="0"/>
              <a:t>change represents a serious threat to the environment and the economy — globally, in Canada and in British Columbia.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Government </a:t>
            </a:r>
            <a:r>
              <a:rPr lang="en-US" dirty="0"/>
              <a:t>policy will be needed to minimize those risks and protect </a:t>
            </a:r>
            <a:r>
              <a:rPr lang="en-US" dirty="0" smtClean="0"/>
              <a:t>the environment </a:t>
            </a:r>
            <a:r>
              <a:rPr lang="en-US" dirty="0"/>
              <a:t>and economy.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Carbon </a:t>
            </a:r>
            <a:r>
              <a:rPr lang="en-US" dirty="0"/>
              <a:t>taxes are one of the important policies government can rely on to minimize the </a:t>
            </a:r>
            <a:r>
              <a:rPr lang="en-US" dirty="0" smtClean="0"/>
              <a:t>risks </a:t>
            </a:r>
            <a:r>
              <a:rPr lang="en-US" dirty="0"/>
              <a:t>represented by climate change.</a:t>
            </a:r>
          </a:p>
        </p:txBody>
      </p:sp>
      <p:pic>
        <p:nvPicPr>
          <p:cNvPr id="4" name="Picture 3" descr="Final Logo 2.em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42"/>
          <a:stretch/>
        </p:blipFill>
        <p:spPr>
          <a:xfrm>
            <a:off x="7236081" y="6190974"/>
            <a:ext cx="723936" cy="66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489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Impacts of B.C.’s carbon tax</a:t>
            </a:r>
            <a:endParaRPr lang="en-US" dirty="0"/>
          </a:p>
        </p:txBody>
      </p:sp>
      <p:pic>
        <p:nvPicPr>
          <p:cNvPr id="4" name="Picture 3" descr="Final Logo 2.em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42"/>
          <a:stretch/>
        </p:blipFill>
        <p:spPr>
          <a:xfrm>
            <a:off x="7236081" y="6190974"/>
            <a:ext cx="723936" cy="6603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505" y="1650196"/>
            <a:ext cx="8261771" cy="430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489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Impacts of B.C.’s carbon tax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7938"/>
            <a:ext cx="8518880" cy="480303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Early signs of environmental benefit: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33% of participants viewed the carbon tax as a contributing factor in GHG reduction projects.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Most of these experiences came from public sector and local governments.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Some concern about economic impacts in certain sectors: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23% of participants </a:t>
            </a:r>
            <a:r>
              <a:rPr lang="en-US" dirty="0" smtClean="0">
                <a:solidFill>
                  <a:srgbClr val="000000"/>
                </a:solidFill>
              </a:rPr>
              <a:t>believed the carbon tax was resulting in negative </a:t>
            </a:r>
            <a:r>
              <a:rPr lang="en-US" dirty="0">
                <a:solidFill>
                  <a:srgbClr val="000000"/>
                </a:solidFill>
              </a:rPr>
              <a:t>economic </a:t>
            </a:r>
            <a:r>
              <a:rPr lang="en-US" dirty="0" smtClean="0">
                <a:solidFill>
                  <a:srgbClr val="000000"/>
                </a:solidFill>
              </a:rPr>
              <a:t>impacts.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Most of these concerns were based on the cost of the carbon tax, without factoring in tax cuts.</a:t>
            </a:r>
          </a:p>
        </p:txBody>
      </p:sp>
      <p:pic>
        <p:nvPicPr>
          <p:cNvPr id="4" name="Picture 3" descr="Final Logo 2.em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42"/>
          <a:stretch/>
        </p:blipFill>
        <p:spPr>
          <a:xfrm>
            <a:off x="7236081" y="6190974"/>
            <a:ext cx="723936" cy="66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135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Setting the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6273"/>
            <a:ext cx="8229600" cy="364262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B.C</a:t>
            </a:r>
            <a:r>
              <a:rPr lang="en-US" dirty="0"/>
              <a:t>.’s carbon tax was initially set at $10 per tonne in 2008. The rate has increased by $5 every year, and it reached $30 per tonne on July 1, 2012.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There </a:t>
            </a:r>
            <a:r>
              <a:rPr lang="en-US" dirty="0"/>
              <a:t>are currently no planned changes to the carbon tax </a:t>
            </a:r>
            <a:r>
              <a:rPr lang="en-US" dirty="0" smtClean="0"/>
              <a:t>rate at $30 per tonne. 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4" name="Picture 3" descr="Final Logo 2.em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42"/>
          <a:stretch/>
        </p:blipFill>
        <p:spPr>
          <a:xfrm>
            <a:off x="7236081" y="6190974"/>
            <a:ext cx="723936" cy="66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443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Setting the rate</a:t>
            </a:r>
            <a:endParaRPr lang="en-US" dirty="0"/>
          </a:p>
        </p:txBody>
      </p:sp>
      <p:pic>
        <p:nvPicPr>
          <p:cNvPr id="4" name="Picture 3" descr="Final Logo 2.em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42"/>
          <a:stretch/>
        </p:blipFill>
        <p:spPr>
          <a:xfrm>
            <a:off x="7236081" y="6190974"/>
            <a:ext cx="723936" cy="660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1" y="1539435"/>
            <a:ext cx="8263422" cy="430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13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embina Blue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1_Revolution">
      <a:majorFont>
        <a:latin typeface=""/>
        <a:ea typeface="ＭＳ Ｐゴシック"/>
        <a:cs typeface="ＭＳ Ｐゴシック"/>
      </a:majorFont>
      <a:minorFont>
        <a:latin typeface=""/>
        <a:ea typeface="ＭＳ Ｐゴシック"/>
        <a:cs typeface="ＭＳ Ｐゴシック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4702</TotalTime>
  <Words>809</Words>
  <Application>Microsoft Macintosh PowerPoint</Application>
  <PresentationFormat>On-screen Show (4:3)</PresentationFormat>
  <Paragraphs>77</Paragraphs>
  <Slides>16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Pembina Blue</vt:lpstr>
      <vt:lpstr>Office Theme</vt:lpstr>
      <vt:lpstr>1_Office Theme</vt:lpstr>
      <vt:lpstr>British Columbia’s Carbon Tax</vt:lpstr>
      <vt:lpstr>Overview</vt:lpstr>
      <vt:lpstr>Research approach</vt:lpstr>
      <vt:lpstr>PowerPoint Presentation</vt:lpstr>
      <vt:lpstr>Points of consensus</vt:lpstr>
      <vt:lpstr>Impacts of B.C.’s carbon tax</vt:lpstr>
      <vt:lpstr>Impacts of B.C.’s carbon tax</vt:lpstr>
      <vt:lpstr>Setting the rate</vt:lpstr>
      <vt:lpstr>Setting the rate</vt:lpstr>
      <vt:lpstr>Setting the coverage</vt:lpstr>
      <vt:lpstr>Setting the coverage</vt:lpstr>
      <vt:lpstr>Investing the revenue</vt:lpstr>
      <vt:lpstr>Investing the revenue</vt:lpstr>
      <vt:lpstr>Conclusions…</vt:lpstr>
      <vt:lpstr>Conclusions…</vt:lpstr>
      <vt:lpstr>PowerPoint Presentation</vt:lpstr>
    </vt:vector>
  </TitlesOfParts>
  <Company>Athabasca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Roberta Franchuk</dc:creator>
  <cp:lastModifiedBy>Kevin Sauvé</cp:lastModifiedBy>
  <cp:revision>188</cp:revision>
  <dcterms:created xsi:type="dcterms:W3CDTF">2011-05-24T18:27:58Z</dcterms:created>
  <dcterms:modified xsi:type="dcterms:W3CDTF">2012-11-07T20:41:53Z</dcterms:modified>
</cp:coreProperties>
</file>