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6" r:id="rId1"/>
    <p:sldMasterId id="2147483648" r:id="rId2"/>
    <p:sldMasterId id="2147483660" r:id="rId3"/>
  </p:sldMasterIdLst>
  <p:notesMasterIdLst>
    <p:notesMasterId r:id="rId14"/>
  </p:notesMasterIdLst>
  <p:handoutMasterIdLst>
    <p:handoutMasterId r:id="rId15"/>
  </p:handoutMasterIdLst>
  <p:sldIdLst>
    <p:sldId id="332" r:id="rId4"/>
    <p:sldId id="345" r:id="rId5"/>
    <p:sldId id="342" r:id="rId6"/>
    <p:sldId id="299" r:id="rId7"/>
    <p:sldId id="354" r:id="rId8"/>
    <p:sldId id="346" r:id="rId9"/>
    <p:sldId id="352" r:id="rId10"/>
    <p:sldId id="351" r:id="rId11"/>
    <p:sldId id="350" r:id="rId12"/>
    <p:sldId id="3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6D7B44-F2A7-8E48-BC85-5F2A32E1FBF3}">
          <p14:sldIdLst>
            <p14:sldId id="332"/>
            <p14:sldId id="345"/>
            <p14:sldId id="342"/>
          </p14:sldIdLst>
        </p14:section>
        <p14:section name="challenges" id="{56CD3FA7-CB99-9B45-BB3B-C58F1D678E21}">
          <p14:sldIdLst>
            <p14:sldId id="299"/>
            <p14:sldId id="354"/>
            <p14:sldId id="346"/>
          </p14:sldIdLst>
        </p14:section>
        <p14:section name="Solutions recommendations" id="{16175726-B464-3E40-8906-5996AE0581C9}">
          <p14:sldIdLst>
            <p14:sldId id="352"/>
            <p14:sldId id="351"/>
            <p14:sldId id="350"/>
            <p14:sldId id="35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e Demerse" initials="P" lastIdx="3" clrIdx="0"/>
  <p:cmAuthor id="1" name="Roberta Franchuk" initials="R" lastIdx="0" clrIdx="1"/>
  <p:cmAuthor id="2" name="Alison Bailie" initials="" lastIdx="5" clrIdx="2"/>
  <p:cmAuthor id="3" name="Matt Horne" initials="MH"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E40"/>
    <a:srgbClr val="647A3E"/>
    <a:srgbClr val="86AADD"/>
    <a:srgbClr val="FFFFFF"/>
    <a:srgbClr val="1B3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53584" autoAdjust="0"/>
  </p:normalViewPr>
  <p:slideViewPr>
    <p:cSldViewPr snapToGrid="0" snapToObjects="1">
      <p:cViewPr>
        <p:scale>
          <a:sx n="75" d="100"/>
          <a:sy n="75" d="100"/>
        </p:scale>
        <p:origin x="-1880" y="1152"/>
      </p:cViewPr>
      <p:guideLst>
        <p:guide orient="horz" pos="1496"/>
        <p:guide pos="5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704"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55A85-8A40-B34A-9395-81414BC02032}" type="doc">
      <dgm:prSet loTypeId="urn:microsoft.com/office/officeart/2005/8/layout/hChevron3" loCatId="" qsTypeId="urn:microsoft.com/office/officeart/2005/8/quickstyle/simple1" qsCatId="simple" csTypeId="urn:microsoft.com/office/officeart/2005/8/colors/accent1_2" csCatId="accent1" phldr="1"/>
      <dgm:spPr/>
    </dgm:pt>
    <dgm:pt modelId="{0F90AA5F-ACE6-B44E-A951-AC0B7EA6EBD5}">
      <dgm:prSet phldrT="[Text]" custT="1"/>
      <dgm:spPr>
        <a:solidFill>
          <a:schemeClr val="tx1">
            <a:lumMod val="50000"/>
            <a:lumOff val="50000"/>
          </a:schemeClr>
        </a:solidFill>
        <a:ln w="76200" cmpd="sng">
          <a:solidFill>
            <a:schemeClr val="bg1"/>
          </a:solidFill>
        </a:ln>
      </dgm:spPr>
      <dgm:t>
        <a:bodyPr/>
        <a:lstStyle/>
        <a:p>
          <a:r>
            <a:rPr lang="en-US" sz="1200" b="0" dirty="0" smtClean="0">
              <a:latin typeface="Arial"/>
              <a:cs typeface="Arial"/>
            </a:rPr>
            <a:t>R&amp;D</a:t>
          </a:r>
          <a:endParaRPr lang="en-US" sz="1200" b="0" dirty="0">
            <a:latin typeface="Arial"/>
            <a:cs typeface="Arial"/>
          </a:endParaRPr>
        </a:p>
      </dgm:t>
    </dgm:pt>
    <dgm:pt modelId="{622D55A5-4441-4940-A85A-4D393C9F61AB}" type="parTrans" cxnId="{E403627C-D4D5-8E42-948C-0C567AA89402}">
      <dgm:prSet/>
      <dgm:spPr/>
      <dgm:t>
        <a:bodyPr/>
        <a:lstStyle/>
        <a:p>
          <a:endParaRPr lang="en-US"/>
        </a:p>
      </dgm:t>
    </dgm:pt>
    <dgm:pt modelId="{2698C831-62DF-9444-8E89-C51047667195}" type="sibTrans" cxnId="{E403627C-D4D5-8E42-948C-0C567AA89402}">
      <dgm:prSet/>
      <dgm:spPr/>
      <dgm:t>
        <a:bodyPr/>
        <a:lstStyle/>
        <a:p>
          <a:endParaRPr lang="en-US"/>
        </a:p>
      </dgm:t>
    </dgm:pt>
    <dgm:pt modelId="{8A7170CD-E961-4A47-84FD-4107147A82FC}">
      <dgm:prSet phldrT="[Text]" custT="1"/>
      <dgm:spPr>
        <a:solidFill>
          <a:schemeClr val="tx1">
            <a:lumMod val="50000"/>
            <a:lumOff val="50000"/>
          </a:schemeClr>
        </a:solidFill>
        <a:ln w="76200" cmpd="sng">
          <a:solidFill>
            <a:schemeClr val="bg1"/>
          </a:solidFill>
        </a:ln>
      </dgm:spPr>
      <dgm:t>
        <a:bodyPr/>
        <a:lstStyle/>
        <a:p>
          <a:r>
            <a:rPr lang="en-US" sz="1200" b="0" dirty="0" smtClean="0">
              <a:latin typeface="Arial"/>
              <a:cs typeface="Arial"/>
            </a:rPr>
            <a:t>PROTOTYPE/ PROOF OF CONCEPT</a:t>
          </a:r>
          <a:endParaRPr lang="en-US" sz="1200" b="0" dirty="0">
            <a:latin typeface="Arial"/>
            <a:cs typeface="Arial"/>
          </a:endParaRPr>
        </a:p>
      </dgm:t>
    </dgm:pt>
    <dgm:pt modelId="{07EFA6B2-A8AD-AC48-80C1-C2DEAEA229E9}" type="parTrans" cxnId="{BB7B9DC2-650C-C44F-99C0-6A4C9BAC61F2}">
      <dgm:prSet/>
      <dgm:spPr/>
      <dgm:t>
        <a:bodyPr/>
        <a:lstStyle/>
        <a:p>
          <a:endParaRPr lang="en-US"/>
        </a:p>
      </dgm:t>
    </dgm:pt>
    <dgm:pt modelId="{80CF7B1B-1A5D-DE40-B462-8571E12922DA}" type="sibTrans" cxnId="{BB7B9DC2-650C-C44F-99C0-6A4C9BAC61F2}">
      <dgm:prSet/>
      <dgm:spPr/>
      <dgm:t>
        <a:bodyPr/>
        <a:lstStyle/>
        <a:p>
          <a:endParaRPr lang="en-US"/>
        </a:p>
      </dgm:t>
    </dgm:pt>
    <dgm:pt modelId="{D335EBCD-BA19-424E-ACF0-8AB64ADBB287}">
      <dgm:prSet phldrT="[Text]" custT="1"/>
      <dgm:spPr>
        <a:solidFill>
          <a:schemeClr val="tx1">
            <a:lumMod val="50000"/>
            <a:lumOff val="50000"/>
          </a:schemeClr>
        </a:solidFill>
        <a:ln w="76200" cmpd="sng">
          <a:solidFill>
            <a:schemeClr val="bg1"/>
          </a:solidFill>
        </a:ln>
      </dgm:spPr>
      <dgm:t>
        <a:bodyPr/>
        <a:lstStyle/>
        <a:p>
          <a:r>
            <a:rPr lang="en-US" sz="1200" b="0" dirty="0" smtClean="0">
              <a:latin typeface="Arial"/>
              <a:cs typeface="Arial"/>
            </a:rPr>
            <a:t>PILOT/ DEMONSTRATION</a:t>
          </a:r>
          <a:endParaRPr lang="en-US" sz="1200" b="0" dirty="0">
            <a:latin typeface="Arial"/>
            <a:cs typeface="Arial"/>
          </a:endParaRPr>
        </a:p>
      </dgm:t>
    </dgm:pt>
    <dgm:pt modelId="{3808A770-628C-B540-BCED-C3EACE255FD1}" type="parTrans" cxnId="{16954AEA-FDC8-BB40-8D4B-42E537A1F269}">
      <dgm:prSet/>
      <dgm:spPr/>
      <dgm:t>
        <a:bodyPr/>
        <a:lstStyle/>
        <a:p>
          <a:endParaRPr lang="en-US"/>
        </a:p>
      </dgm:t>
    </dgm:pt>
    <dgm:pt modelId="{55F1AC0D-61C6-1243-9B8C-C9E8D2D3C959}" type="sibTrans" cxnId="{16954AEA-FDC8-BB40-8D4B-42E537A1F269}">
      <dgm:prSet/>
      <dgm:spPr/>
      <dgm:t>
        <a:bodyPr/>
        <a:lstStyle/>
        <a:p>
          <a:endParaRPr lang="en-US"/>
        </a:p>
      </dgm:t>
    </dgm:pt>
    <dgm:pt modelId="{EF33E5C2-0AE0-6D42-A0C8-8787F1B8B683}">
      <dgm:prSet phldrT="[Text]" custT="1"/>
      <dgm:spPr>
        <a:solidFill>
          <a:schemeClr val="tx1">
            <a:lumMod val="50000"/>
            <a:lumOff val="50000"/>
          </a:schemeClr>
        </a:solidFill>
        <a:ln w="76200" cmpd="sng">
          <a:solidFill>
            <a:schemeClr val="bg1"/>
          </a:solidFill>
        </a:ln>
      </dgm:spPr>
      <dgm:t>
        <a:bodyPr/>
        <a:lstStyle/>
        <a:p>
          <a:r>
            <a:rPr lang="en-US" sz="1200" b="0" dirty="0" smtClean="0">
              <a:latin typeface="Arial"/>
              <a:cs typeface="Arial"/>
            </a:rPr>
            <a:t>COMMERCIALIZATION/ MATURATION</a:t>
          </a:r>
          <a:endParaRPr lang="en-US" sz="1200" b="0" dirty="0">
            <a:latin typeface="Arial"/>
            <a:cs typeface="Arial"/>
          </a:endParaRPr>
        </a:p>
      </dgm:t>
    </dgm:pt>
    <dgm:pt modelId="{44FF16DF-BFB1-D04E-AAF3-865977504436}" type="parTrans" cxnId="{A7E7CD88-1831-3440-8FBA-C53851DBC7D4}">
      <dgm:prSet/>
      <dgm:spPr/>
      <dgm:t>
        <a:bodyPr/>
        <a:lstStyle/>
        <a:p>
          <a:endParaRPr lang="en-US"/>
        </a:p>
      </dgm:t>
    </dgm:pt>
    <dgm:pt modelId="{56FE1EA7-1B1A-1C43-9F7E-CB663833923D}" type="sibTrans" cxnId="{A7E7CD88-1831-3440-8FBA-C53851DBC7D4}">
      <dgm:prSet/>
      <dgm:spPr/>
      <dgm:t>
        <a:bodyPr/>
        <a:lstStyle/>
        <a:p>
          <a:endParaRPr lang="en-US"/>
        </a:p>
      </dgm:t>
    </dgm:pt>
    <dgm:pt modelId="{F44327CF-D40F-3A40-8B69-469D269AB138}">
      <dgm:prSet phldrT="[Text]" custT="1"/>
      <dgm:spPr>
        <a:solidFill>
          <a:schemeClr val="tx1">
            <a:lumMod val="50000"/>
            <a:lumOff val="50000"/>
          </a:schemeClr>
        </a:solidFill>
        <a:ln w="76200" cmpd="sng">
          <a:solidFill>
            <a:schemeClr val="bg1"/>
          </a:solidFill>
        </a:ln>
      </dgm:spPr>
      <dgm:t>
        <a:bodyPr/>
        <a:lstStyle/>
        <a:p>
          <a:r>
            <a:rPr lang="en-US" sz="1200" b="0" dirty="0" smtClean="0">
              <a:latin typeface="Arial"/>
              <a:cs typeface="Arial"/>
            </a:rPr>
            <a:t>MATURITY/ PRICE COMPETITION</a:t>
          </a:r>
          <a:endParaRPr lang="en-US" sz="1200" b="0" dirty="0">
            <a:latin typeface="Arial"/>
            <a:cs typeface="Arial"/>
          </a:endParaRPr>
        </a:p>
      </dgm:t>
    </dgm:pt>
    <dgm:pt modelId="{20AB5013-8042-BF4B-ACED-2924F1B41381}" type="parTrans" cxnId="{41CC768D-CAE1-ED49-939B-1C57D8F9A2FD}">
      <dgm:prSet/>
      <dgm:spPr/>
      <dgm:t>
        <a:bodyPr/>
        <a:lstStyle/>
        <a:p>
          <a:endParaRPr lang="en-US"/>
        </a:p>
      </dgm:t>
    </dgm:pt>
    <dgm:pt modelId="{81EA4D53-36F7-454C-B2EC-E532685257A6}" type="sibTrans" cxnId="{41CC768D-CAE1-ED49-939B-1C57D8F9A2FD}">
      <dgm:prSet/>
      <dgm:spPr/>
      <dgm:t>
        <a:bodyPr/>
        <a:lstStyle/>
        <a:p>
          <a:endParaRPr lang="en-US"/>
        </a:p>
      </dgm:t>
    </dgm:pt>
    <dgm:pt modelId="{AD0E639F-1E29-5E4F-AF16-32D5BA8E585C}" type="pres">
      <dgm:prSet presAssocID="{F8355A85-8A40-B34A-9395-81414BC02032}" presName="Name0" presStyleCnt="0">
        <dgm:presLayoutVars>
          <dgm:dir/>
          <dgm:resizeHandles val="exact"/>
        </dgm:presLayoutVars>
      </dgm:prSet>
      <dgm:spPr/>
    </dgm:pt>
    <dgm:pt modelId="{EB90E9D8-A784-5D49-B915-B75A0755CD8F}" type="pres">
      <dgm:prSet presAssocID="{0F90AA5F-ACE6-B44E-A951-AC0B7EA6EBD5}" presName="parTxOnly" presStyleLbl="node1" presStyleIdx="0" presStyleCnt="5" custScaleX="71230" custLinFactNeighborX="-4948">
        <dgm:presLayoutVars>
          <dgm:bulletEnabled val="1"/>
        </dgm:presLayoutVars>
      </dgm:prSet>
      <dgm:spPr/>
      <dgm:t>
        <a:bodyPr/>
        <a:lstStyle/>
        <a:p>
          <a:endParaRPr lang="en-US"/>
        </a:p>
      </dgm:t>
    </dgm:pt>
    <dgm:pt modelId="{B173A1FB-D85A-024D-A27E-D6DBF7452C2E}" type="pres">
      <dgm:prSet presAssocID="{2698C831-62DF-9444-8E89-C51047667195}" presName="parSpace" presStyleCnt="0"/>
      <dgm:spPr/>
    </dgm:pt>
    <dgm:pt modelId="{8C54B53F-CC6B-F44C-A29C-FBA36914025E}" type="pres">
      <dgm:prSet presAssocID="{8A7170CD-E961-4A47-84FD-4107147A82FC}" presName="parTxOnly" presStyleLbl="node1" presStyleIdx="1" presStyleCnt="5" custScaleX="100931">
        <dgm:presLayoutVars>
          <dgm:bulletEnabled val="1"/>
        </dgm:presLayoutVars>
      </dgm:prSet>
      <dgm:spPr/>
      <dgm:t>
        <a:bodyPr/>
        <a:lstStyle/>
        <a:p>
          <a:endParaRPr lang="en-US"/>
        </a:p>
      </dgm:t>
    </dgm:pt>
    <dgm:pt modelId="{DADAD2EB-AB7B-9140-A740-0B75053FB8EA}" type="pres">
      <dgm:prSet presAssocID="{80CF7B1B-1A5D-DE40-B462-8571E12922DA}" presName="parSpace" presStyleCnt="0"/>
      <dgm:spPr/>
    </dgm:pt>
    <dgm:pt modelId="{B9A1D7C9-7096-4840-9E51-A7AD462D880C}" type="pres">
      <dgm:prSet presAssocID="{D335EBCD-BA19-424E-ACF0-8AB64ADBB287}" presName="parTxOnly" presStyleLbl="node1" presStyleIdx="2" presStyleCnt="5" custScaleX="116837">
        <dgm:presLayoutVars>
          <dgm:bulletEnabled val="1"/>
        </dgm:presLayoutVars>
      </dgm:prSet>
      <dgm:spPr/>
      <dgm:t>
        <a:bodyPr/>
        <a:lstStyle/>
        <a:p>
          <a:endParaRPr lang="en-US"/>
        </a:p>
      </dgm:t>
    </dgm:pt>
    <dgm:pt modelId="{F76A051A-DE3F-2243-A388-FB6F3196F3B9}" type="pres">
      <dgm:prSet presAssocID="{55F1AC0D-61C6-1243-9B8C-C9E8D2D3C959}" presName="parSpace" presStyleCnt="0"/>
      <dgm:spPr/>
    </dgm:pt>
    <dgm:pt modelId="{AE9218A4-53C7-8D4A-A5FD-06ECEDFA49F4}" type="pres">
      <dgm:prSet presAssocID="{EF33E5C2-0AE0-6D42-A0C8-8787F1B8B683}" presName="parTxOnly" presStyleLbl="node1" presStyleIdx="3" presStyleCnt="5" custScaleX="165659">
        <dgm:presLayoutVars>
          <dgm:bulletEnabled val="1"/>
        </dgm:presLayoutVars>
      </dgm:prSet>
      <dgm:spPr/>
      <dgm:t>
        <a:bodyPr/>
        <a:lstStyle/>
        <a:p>
          <a:endParaRPr lang="en-US"/>
        </a:p>
      </dgm:t>
    </dgm:pt>
    <dgm:pt modelId="{698244F8-D3E1-5748-9AC6-B5D103E51123}" type="pres">
      <dgm:prSet presAssocID="{56FE1EA7-1B1A-1C43-9F7E-CB663833923D}" presName="parSpace" presStyleCnt="0"/>
      <dgm:spPr/>
    </dgm:pt>
    <dgm:pt modelId="{67B72A92-3530-2241-A666-8C319AC45FF5}" type="pres">
      <dgm:prSet presAssocID="{F44327CF-D40F-3A40-8B69-469D269AB138}" presName="parTxOnly" presStyleLbl="node1" presStyleIdx="4" presStyleCnt="5" custScaleX="115012">
        <dgm:presLayoutVars>
          <dgm:bulletEnabled val="1"/>
        </dgm:presLayoutVars>
      </dgm:prSet>
      <dgm:spPr/>
      <dgm:t>
        <a:bodyPr/>
        <a:lstStyle/>
        <a:p>
          <a:endParaRPr lang="en-US"/>
        </a:p>
      </dgm:t>
    </dgm:pt>
  </dgm:ptLst>
  <dgm:cxnLst>
    <dgm:cxn modelId="{E403627C-D4D5-8E42-948C-0C567AA89402}" srcId="{F8355A85-8A40-B34A-9395-81414BC02032}" destId="{0F90AA5F-ACE6-B44E-A951-AC0B7EA6EBD5}" srcOrd="0" destOrd="0" parTransId="{622D55A5-4441-4940-A85A-4D393C9F61AB}" sibTransId="{2698C831-62DF-9444-8E89-C51047667195}"/>
    <dgm:cxn modelId="{1E48D060-BB7D-9042-88EE-CC947EA67E76}" type="presOf" srcId="{F8355A85-8A40-B34A-9395-81414BC02032}" destId="{AD0E639F-1E29-5E4F-AF16-32D5BA8E585C}" srcOrd="0" destOrd="0" presId="urn:microsoft.com/office/officeart/2005/8/layout/hChevron3"/>
    <dgm:cxn modelId="{0F1EEB0F-62D4-D141-9215-978D149BF8D4}" type="presOf" srcId="{EF33E5C2-0AE0-6D42-A0C8-8787F1B8B683}" destId="{AE9218A4-53C7-8D4A-A5FD-06ECEDFA49F4}" srcOrd="0" destOrd="0" presId="urn:microsoft.com/office/officeart/2005/8/layout/hChevron3"/>
    <dgm:cxn modelId="{41CC768D-CAE1-ED49-939B-1C57D8F9A2FD}" srcId="{F8355A85-8A40-B34A-9395-81414BC02032}" destId="{F44327CF-D40F-3A40-8B69-469D269AB138}" srcOrd="4" destOrd="0" parTransId="{20AB5013-8042-BF4B-ACED-2924F1B41381}" sibTransId="{81EA4D53-36F7-454C-B2EC-E532685257A6}"/>
    <dgm:cxn modelId="{535D82B5-1E9F-8548-A9C9-54C7E03B6547}" type="presOf" srcId="{0F90AA5F-ACE6-B44E-A951-AC0B7EA6EBD5}" destId="{EB90E9D8-A784-5D49-B915-B75A0755CD8F}" srcOrd="0" destOrd="0" presId="urn:microsoft.com/office/officeart/2005/8/layout/hChevron3"/>
    <dgm:cxn modelId="{517FB185-AF01-2D4B-A7E4-8FA8A097D784}" type="presOf" srcId="{D335EBCD-BA19-424E-ACF0-8AB64ADBB287}" destId="{B9A1D7C9-7096-4840-9E51-A7AD462D880C}" srcOrd="0" destOrd="0" presId="urn:microsoft.com/office/officeart/2005/8/layout/hChevron3"/>
    <dgm:cxn modelId="{0D5251C7-E3B2-E14B-9734-F8346FF41B52}" type="presOf" srcId="{F44327CF-D40F-3A40-8B69-469D269AB138}" destId="{67B72A92-3530-2241-A666-8C319AC45FF5}" srcOrd="0" destOrd="0" presId="urn:microsoft.com/office/officeart/2005/8/layout/hChevron3"/>
    <dgm:cxn modelId="{BB7B9DC2-650C-C44F-99C0-6A4C9BAC61F2}" srcId="{F8355A85-8A40-B34A-9395-81414BC02032}" destId="{8A7170CD-E961-4A47-84FD-4107147A82FC}" srcOrd="1" destOrd="0" parTransId="{07EFA6B2-A8AD-AC48-80C1-C2DEAEA229E9}" sibTransId="{80CF7B1B-1A5D-DE40-B462-8571E12922DA}"/>
    <dgm:cxn modelId="{A7E7CD88-1831-3440-8FBA-C53851DBC7D4}" srcId="{F8355A85-8A40-B34A-9395-81414BC02032}" destId="{EF33E5C2-0AE0-6D42-A0C8-8787F1B8B683}" srcOrd="3" destOrd="0" parTransId="{44FF16DF-BFB1-D04E-AAF3-865977504436}" sibTransId="{56FE1EA7-1B1A-1C43-9F7E-CB663833923D}"/>
    <dgm:cxn modelId="{445D89D6-5A4B-3A4C-B984-6A3385608E57}" type="presOf" srcId="{8A7170CD-E961-4A47-84FD-4107147A82FC}" destId="{8C54B53F-CC6B-F44C-A29C-FBA36914025E}" srcOrd="0" destOrd="0" presId="urn:microsoft.com/office/officeart/2005/8/layout/hChevron3"/>
    <dgm:cxn modelId="{16954AEA-FDC8-BB40-8D4B-42E537A1F269}" srcId="{F8355A85-8A40-B34A-9395-81414BC02032}" destId="{D335EBCD-BA19-424E-ACF0-8AB64ADBB287}" srcOrd="2" destOrd="0" parTransId="{3808A770-628C-B540-BCED-C3EACE255FD1}" sibTransId="{55F1AC0D-61C6-1243-9B8C-C9E8D2D3C959}"/>
    <dgm:cxn modelId="{31810118-ABA8-5C41-A122-347DEAFA79E6}" type="presParOf" srcId="{AD0E639F-1E29-5E4F-AF16-32D5BA8E585C}" destId="{EB90E9D8-A784-5D49-B915-B75A0755CD8F}" srcOrd="0" destOrd="0" presId="urn:microsoft.com/office/officeart/2005/8/layout/hChevron3"/>
    <dgm:cxn modelId="{8F9F4C66-1CB9-744E-8B88-4C31C61A708F}" type="presParOf" srcId="{AD0E639F-1E29-5E4F-AF16-32D5BA8E585C}" destId="{B173A1FB-D85A-024D-A27E-D6DBF7452C2E}" srcOrd="1" destOrd="0" presId="urn:microsoft.com/office/officeart/2005/8/layout/hChevron3"/>
    <dgm:cxn modelId="{4A07741F-1F32-5D43-B456-B8399B9438C1}" type="presParOf" srcId="{AD0E639F-1E29-5E4F-AF16-32D5BA8E585C}" destId="{8C54B53F-CC6B-F44C-A29C-FBA36914025E}" srcOrd="2" destOrd="0" presId="urn:microsoft.com/office/officeart/2005/8/layout/hChevron3"/>
    <dgm:cxn modelId="{3B44F9A4-F297-6A4D-95D0-2B3A12005C00}" type="presParOf" srcId="{AD0E639F-1E29-5E4F-AF16-32D5BA8E585C}" destId="{DADAD2EB-AB7B-9140-A740-0B75053FB8EA}" srcOrd="3" destOrd="0" presId="urn:microsoft.com/office/officeart/2005/8/layout/hChevron3"/>
    <dgm:cxn modelId="{8CFA5433-F93E-DE4E-8563-2FDDD7FAF3F7}" type="presParOf" srcId="{AD0E639F-1E29-5E4F-AF16-32D5BA8E585C}" destId="{B9A1D7C9-7096-4840-9E51-A7AD462D880C}" srcOrd="4" destOrd="0" presId="urn:microsoft.com/office/officeart/2005/8/layout/hChevron3"/>
    <dgm:cxn modelId="{90887543-D65C-DA4D-B3C0-4BC7F22CA22D}" type="presParOf" srcId="{AD0E639F-1E29-5E4F-AF16-32D5BA8E585C}" destId="{F76A051A-DE3F-2243-A388-FB6F3196F3B9}" srcOrd="5" destOrd="0" presId="urn:microsoft.com/office/officeart/2005/8/layout/hChevron3"/>
    <dgm:cxn modelId="{42F3CD83-FFCA-3743-922B-B3B2BA45C61D}" type="presParOf" srcId="{AD0E639F-1E29-5E4F-AF16-32D5BA8E585C}" destId="{AE9218A4-53C7-8D4A-A5FD-06ECEDFA49F4}" srcOrd="6" destOrd="0" presId="urn:microsoft.com/office/officeart/2005/8/layout/hChevron3"/>
    <dgm:cxn modelId="{6006E332-58C9-CE48-8F44-7F69D530598A}" type="presParOf" srcId="{AD0E639F-1E29-5E4F-AF16-32D5BA8E585C}" destId="{698244F8-D3E1-5748-9AC6-B5D103E51123}" srcOrd="7" destOrd="0" presId="urn:microsoft.com/office/officeart/2005/8/layout/hChevron3"/>
    <dgm:cxn modelId="{3E664C7B-8980-3B46-9D4F-2ACF491D0BF3}" type="presParOf" srcId="{AD0E639F-1E29-5E4F-AF16-32D5BA8E585C}" destId="{67B72A92-3530-2241-A666-8C319AC45FF5}"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0E9D8-A784-5D49-B915-B75A0755CD8F}">
      <dsp:nvSpPr>
        <dsp:cNvPr id="0" name=""/>
        <dsp:cNvSpPr/>
      </dsp:nvSpPr>
      <dsp:spPr>
        <a:xfrm>
          <a:off x="0" y="549364"/>
          <a:ext cx="1289284" cy="724012"/>
        </a:xfrm>
        <a:prstGeom prst="homePlate">
          <a:avLst/>
        </a:prstGeom>
        <a:solidFill>
          <a:schemeClr val="tx1">
            <a:lumMod val="50000"/>
            <a:lumOff val="50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R&amp;D</a:t>
          </a:r>
          <a:endParaRPr lang="en-US" sz="1200" b="0" kern="1200" dirty="0">
            <a:latin typeface="Arial"/>
            <a:cs typeface="Arial"/>
          </a:endParaRPr>
        </a:p>
      </dsp:txBody>
      <dsp:txXfrm>
        <a:off x="0" y="549364"/>
        <a:ext cx="1108281" cy="724012"/>
      </dsp:txXfrm>
    </dsp:sp>
    <dsp:sp modelId="{8C54B53F-CC6B-F44C-A29C-FBA36914025E}">
      <dsp:nvSpPr>
        <dsp:cNvPr id="0" name=""/>
        <dsp:cNvSpPr/>
      </dsp:nvSpPr>
      <dsp:spPr>
        <a:xfrm>
          <a:off x="929841" y="549364"/>
          <a:ext cx="1826882" cy="724012"/>
        </a:xfrm>
        <a:prstGeom prst="chevron">
          <a:avLst/>
        </a:prstGeom>
        <a:solidFill>
          <a:schemeClr val="tx1">
            <a:lumMod val="50000"/>
            <a:lumOff val="50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PROTOTYPE/ PROOF OF CONCEPT</a:t>
          </a:r>
          <a:endParaRPr lang="en-US" sz="1200" b="0" kern="1200" dirty="0">
            <a:latin typeface="Arial"/>
            <a:cs typeface="Arial"/>
          </a:endParaRPr>
        </a:p>
      </dsp:txBody>
      <dsp:txXfrm>
        <a:off x="1291847" y="549364"/>
        <a:ext cx="1102870" cy="724012"/>
      </dsp:txXfrm>
    </dsp:sp>
    <dsp:sp modelId="{B9A1D7C9-7096-4840-9E51-A7AD462D880C}">
      <dsp:nvSpPr>
        <dsp:cNvPr id="0" name=""/>
        <dsp:cNvSpPr/>
      </dsp:nvSpPr>
      <dsp:spPr>
        <a:xfrm>
          <a:off x="2394717" y="549364"/>
          <a:ext cx="2114785" cy="724012"/>
        </a:xfrm>
        <a:prstGeom prst="chevron">
          <a:avLst/>
        </a:prstGeom>
        <a:solidFill>
          <a:schemeClr val="tx1">
            <a:lumMod val="50000"/>
            <a:lumOff val="50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PILOT/ DEMONSTRATION</a:t>
          </a:r>
          <a:endParaRPr lang="en-US" sz="1200" b="0" kern="1200" dirty="0">
            <a:latin typeface="Arial"/>
            <a:cs typeface="Arial"/>
          </a:endParaRPr>
        </a:p>
      </dsp:txBody>
      <dsp:txXfrm>
        <a:off x="2756723" y="549364"/>
        <a:ext cx="1390773" cy="724012"/>
      </dsp:txXfrm>
    </dsp:sp>
    <dsp:sp modelId="{AE9218A4-53C7-8D4A-A5FD-06ECEDFA49F4}">
      <dsp:nvSpPr>
        <dsp:cNvPr id="0" name=""/>
        <dsp:cNvSpPr/>
      </dsp:nvSpPr>
      <dsp:spPr>
        <a:xfrm>
          <a:off x="4147496" y="549364"/>
          <a:ext cx="2998478" cy="724012"/>
        </a:xfrm>
        <a:prstGeom prst="chevron">
          <a:avLst/>
        </a:prstGeom>
        <a:solidFill>
          <a:schemeClr val="tx1">
            <a:lumMod val="50000"/>
            <a:lumOff val="50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COMMERCIALIZATION/ MATURATION</a:t>
          </a:r>
          <a:endParaRPr lang="en-US" sz="1200" b="0" kern="1200" dirty="0">
            <a:latin typeface="Arial"/>
            <a:cs typeface="Arial"/>
          </a:endParaRPr>
        </a:p>
      </dsp:txBody>
      <dsp:txXfrm>
        <a:off x="4509502" y="549364"/>
        <a:ext cx="2274466" cy="724012"/>
      </dsp:txXfrm>
    </dsp:sp>
    <dsp:sp modelId="{67B72A92-3530-2241-A666-8C319AC45FF5}">
      <dsp:nvSpPr>
        <dsp:cNvPr id="0" name=""/>
        <dsp:cNvSpPr/>
      </dsp:nvSpPr>
      <dsp:spPr>
        <a:xfrm>
          <a:off x="6783969" y="549364"/>
          <a:ext cx="2081752" cy="724012"/>
        </a:xfrm>
        <a:prstGeom prst="chevron">
          <a:avLst/>
        </a:prstGeom>
        <a:solidFill>
          <a:schemeClr val="tx1">
            <a:lumMod val="50000"/>
            <a:lumOff val="5000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0" kern="1200" dirty="0" smtClean="0">
              <a:latin typeface="Arial"/>
              <a:cs typeface="Arial"/>
            </a:rPr>
            <a:t>MATURITY/ PRICE COMPETITION</a:t>
          </a:r>
          <a:endParaRPr lang="en-US" sz="1200" b="0" kern="1200" dirty="0">
            <a:latin typeface="Arial"/>
            <a:cs typeface="Arial"/>
          </a:endParaRPr>
        </a:p>
      </dsp:txBody>
      <dsp:txXfrm>
        <a:off x="7145975" y="549364"/>
        <a:ext cx="1357740" cy="72401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F46566-5765-7F41-AA68-F598D4258A1C}" type="datetimeFigureOut">
              <a:rPr lang="en-US" smtClean="0"/>
              <a:t>2013-03-12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F7F3A1-6169-C944-A98E-8AFB92D00C83}" type="slidenum">
              <a:rPr lang="en-US" smtClean="0"/>
              <a:t>‹#›</a:t>
            </a:fld>
            <a:endParaRPr lang="en-US"/>
          </a:p>
        </p:txBody>
      </p:sp>
    </p:spTree>
    <p:extLst>
      <p:ext uri="{BB962C8B-B14F-4D97-AF65-F5344CB8AC3E}">
        <p14:creationId xmlns:p14="http://schemas.microsoft.com/office/powerpoint/2010/main" val="95400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C258E-A586-4C45-9C12-A78623A4489E}" type="datetimeFigureOut">
              <a:rPr lang="en-US" smtClean="0"/>
              <a:pPr/>
              <a:t>2013-03-12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8E405-4F09-AD40-9B5B-F9B71207B8C3}" type="slidenum">
              <a:rPr lang="en-US" smtClean="0"/>
              <a:pPr/>
              <a:t>‹#›</a:t>
            </a:fld>
            <a:endParaRPr lang="en-US"/>
          </a:p>
        </p:txBody>
      </p:sp>
    </p:spTree>
    <p:extLst>
      <p:ext uri="{BB962C8B-B14F-4D97-AF65-F5344CB8AC3E}">
        <p14:creationId xmlns:p14="http://schemas.microsoft.com/office/powerpoint/2010/main" val="34700556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thinkprogress.org/climate/2013/01/08/1413621/off-the-charts-heat-wave-australia-hottest-average-temperature-new-map-colors/?mobile=n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pm.gc.ca/eng/media.asp?id=288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1</a:t>
            </a:fld>
            <a:endParaRPr lang="en-US"/>
          </a:p>
        </p:txBody>
      </p:sp>
    </p:spTree>
    <p:extLst>
      <p:ext uri="{BB962C8B-B14F-4D97-AF65-F5344CB8AC3E}">
        <p14:creationId xmlns:p14="http://schemas.microsoft.com/office/powerpoint/2010/main" val="258097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chemeClr val="tx2"/>
                </a:solidFill>
                <a:latin typeface="Arial"/>
                <a:cs typeface="Arial"/>
              </a:rPr>
              <a:t>Develop </a:t>
            </a:r>
            <a:r>
              <a:rPr lang="en-US" sz="1200" b="1" dirty="0" smtClean="0">
                <a:solidFill>
                  <a:schemeClr val="tx2"/>
                </a:solidFill>
                <a:latin typeface="Arial"/>
                <a:cs typeface="Arial"/>
              </a:rPr>
              <a:t>toolbox of financial instruments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rgbClr val="1F497D"/>
                </a:solidFill>
                <a:latin typeface="Arial"/>
                <a:cs typeface="Arial"/>
              </a:rPr>
              <a:t>Send the right price signals</a:t>
            </a:r>
            <a:endParaRPr lang="en-US" sz="1200" b="1" dirty="0" smtClean="0">
              <a:solidFill>
                <a:schemeClr val="tx2"/>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chemeClr val="tx2"/>
                </a:solidFill>
                <a:latin typeface="Arial"/>
                <a:cs typeface="Arial"/>
              </a:rPr>
              <a:t>Develop national energy strategy</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chemeClr val="tx2"/>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chemeClr val="tx2"/>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chemeClr val="tx2"/>
                </a:solidFill>
                <a:latin typeface="Arial"/>
                <a:cs typeface="Arial"/>
              </a:rPr>
              <a:t>On our panel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solidFill>
                  <a:schemeClr val="tx2"/>
                </a:solidFill>
                <a:latin typeface="Arial"/>
                <a:cs typeface="Arial"/>
              </a:rPr>
              <a:t>Dan can regale you with his personal challenges and successes as a successful clean energy developer and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solidFill>
                  <a:schemeClr val="tx2"/>
                </a:solidFill>
                <a:latin typeface="Arial"/>
                <a:cs typeface="Arial"/>
              </a:rPr>
              <a:t>Tom can speak from his depth of experience working with entrepreneurs as an advisor, an investor and as one who focuses a good portion of his time on the intersection between public policy and clean energy technology.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solidFill>
                  <a:schemeClr val="tx2"/>
                </a:solidFill>
                <a:latin typeface="Arial"/>
                <a:cs typeface="Arial"/>
              </a:rPr>
              <a:t>I can speak to the research in our report and give further voice to our interviewees</a:t>
            </a:r>
            <a:endParaRPr lang="en-US" sz="1200" b="0" dirty="0" smtClean="0">
              <a:solidFill>
                <a:schemeClr val="tx2"/>
              </a:solidFill>
              <a:latin typeface="Arial"/>
              <a:cs typeface="Aria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i="0" u="none" strike="noStrike" kern="1200" baseline="0" dirty="0" smtClean="0">
              <a:solidFill>
                <a:schemeClr val="accent2"/>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dirty="0" smtClean="0">
                <a:solidFill>
                  <a:schemeClr val="tx2"/>
                </a:solidFill>
                <a:latin typeface="Arial"/>
                <a:cs typeface="Arial"/>
              </a:rPr>
              <a:t>I</a:t>
            </a:r>
            <a:r>
              <a:rPr lang="en-US" sz="1200" b="1" baseline="0" dirty="0" smtClean="0">
                <a:solidFill>
                  <a:schemeClr val="tx2"/>
                </a:solidFill>
                <a:latin typeface="Arial"/>
                <a:cs typeface="Arial"/>
              </a:rPr>
              <a:t> look forward to diving deeper into this discussion and talking about what we’ve collectively learned and uncovering new solutions</a:t>
            </a:r>
            <a:r>
              <a:rPr lang="en-US" sz="1200" b="0" i="0" u="none" strike="noStrike" kern="1200" baseline="0" dirty="0" smtClean="0">
                <a:solidFill>
                  <a:schemeClr val="accent2"/>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b="0" i="0" u="none" strike="noStrike" kern="1200" baseline="0" dirty="0" smtClean="0">
              <a:solidFill>
                <a:schemeClr val="accent2"/>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p:txBody>
      </p:sp>
      <p:sp>
        <p:nvSpPr>
          <p:cNvPr id="4" name="Slide Number Placeholder 3"/>
          <p:cNvSpPr>
            <a:spLocks noGrp="1"/>
          </p:cNvSpPr>
          <p:nvPr>
            <p:ph type="sldNum" sz="quarter" idx="10"/>
          </p:nvPr>
        </p:nvSpPr>
        <p:spPr/>
        <p:txBody>
          <a:bodyPr/>
          <a:lstStyle/>
          <a:p>
            <a:fld id="{AA88E405-4F09-AD40-9B5B-F9B71207B8C3}" type="slidenum">
              <a:rPr lang="en-US" smtClean="0"/>
              <a:pPr/>
              <a:t>10</a:t>
            </a:fld>
            <a:endParaRPr lang="en-US"/>
          </a:p>
        </p:txBody>
      </p:sp>
    </p:spTree>
    <p:extLst>
      <p:ext uri="{BB962C8B-B14F-4D97-AF65-F5344CB8AC3E}">
        <p14:creationId xmlns:p14="http://schemas.microsoft.com/office/powerpoint/2010/main" val="37930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 trillion dollars is the</a:t>
            </a:r>
            <a:r>
              <a:rPr lang="en-US" sz="1200" kern="1200" baseline="0" dirty="0" smtClean="0">
                <a:solidFill>
                  <a:schemeClr val="tx1"/>
                </a:solidFill>
                <a:effectLst/>
                <a:latin typeface="+mn-lt"/>
                <a:ea typeface="+mn-ea"/>
                <a:cs typeface="+mn-cs"/>
              </a:rPr>
              <a:t> estimated size of the </a:t>
            </a:r>
            <a:r>
              <a:rPr lang="en-US" sz="1200" kern="1200" baseline="0" dirty="0" err="1" smtClean="0">
                <a:solidFill>
                  <a:schemeClr val="tx1"/>
                </a:solidFill>
                <a:effectLst/>
                <a:latin typeface="+mn-lt"/>
                <a:ea typeface="+mn-ea"/>
                <a:cs typeface="+mn-cs"/>
              </a:rPr>
              <a:t>cleantech</a:t>
            </a:r>
            <a:r>
              <a:rPr lang="en-US" sz="1200" kern="1200" baseline="0" dirty="0" smtClean="0">
                <a:solidFill>
                  <a:schemeClr val="tx1"/>
                </a:solidFill>
                <a:effectLst/>
                <a:latin typeface="+mn-lt"/>
                <a:ea typeface="+mn-ea"/>
                <a:cs typeface="+mn-cs"/>
              </a:rPr>
              <a:t> sector that the </a:t>
            </a:r>
            <a:r>
              <a:rPr lang="en-US" sz="1200" b="1" kern="1200" dirty="0" smtClean="0">
                <a:solidFill>
                  <a:schemeClr val="tx1"/>
                </a:solidFill>
                <a:effectLst/>
                <a:latin typeface="+mn-lt"/>
                <a:ea typeface="+mn-ea"/>
                <a:cs typeface="+mn-cs"/>
              </a:rPr>
              <a:t>global transition </a:t>
            </a:r>
            <a:r>
              <a:rPr lang="en-US" sz="1200" kern="1200" dirty="0" smtClean="0">
                <a:solidFill>
                  <a:schemeClr val="tx1"/>
                </a:solidFill>
                <a:effectLst/>
                <a:latin typeface="+mn-lt"/>
                <a:ea typeface="+mn-ea"/>
                <a:cs typeface="+mn-cs"/>
              </a:rPr>
              <a:t>to cleaner energy is fueling.  The clean tech sector</a:t>
            </a:r>
            <a:r>
              <a:rPr lang="en-US" sz="1200" kern="1200" baseline="0" dirty="0" smtClean="0">
                <a:solidFill>
                  <a:schemeClr val="tx1"/>
                </a:solidFill>
                <a:effectLst/>
                <a:latin typeface="+mn-lt"/>
                <a:ea typeface="+mn-ea"/>
                <a:cs typeface="+mn-cs"/>
              </a:rPr>
              <a:t> is expected to reach</a:t>
            </a:r>
            <a:r>
              <a:rPr lang="en-US" sz="1200" kern="1200" dirty="0" smtClean="0">
                <a:solidFill>
                  <a:schemeClr val="tx1"/>
                </a:solidFill>
                <a:effectLst/>
                <a:latin typeface="+mn-lt"/>
                <a:ea typeface="+mn-ea"/>
                <a:cs typeface="+mn-cs"/>
              </a:rPr>
              <a:t> $3 trillion by 2020. </a:t>
            </a:r>
            <a:r>
              <a:rPr lang="en-US" sz="1200" b="0" i="0" u="none" strike="noStrike" kern="1200" baseline="0" dirty="0" smtClean="0">
                <a:solidFill>
                  <a:schemeClr val="tx1"/>
                </a:solidFill>
                <a:effectLst/>
                <a:latin typeface="+mn-lt"/>
                <a:ea typeface="+mn-ea"/>
                <a:cs typeface="+mn-cs"/>
              </a:rPr>
              <a:t>– which will make i</a:t>
            </a:r>
            <a:r>
              <a:rPr lang="en-US" sz="1200" b="0" i="0" u="none" strike="noStrike" kern="1200" baseline="0" dirty="0" smtClean="0">
                <a:solidFill>
                  <a:schemeClr val="tx1"/>
                </a:solidFill>
                <a:latin typeface="+mn-lt"/>
                <a:ea typeface="+mn-ea"/>
                <a:cs typeface="+mn-cs"/>
              </a:rPr>
              <a:t>t the 3</a:t>
            </a:r>
            <a:r>
              <a:rPr lang="en-US" sz="1200" b="0" i="0" u="none" strike="noStrike" kern="1200" baseline="30000" dirty="0" smtClean="0">
                <a:solidFill>
                  <a:schemeClr val="tx1"/>
                </a:solidFill>
                <a:latin typeface="+mn-lt"/>
                <a:ea typeface="+mn-ea"/>
                <a:cs typeface="+mn-cs"/>
              </a:rPr>
              <a:t>rd</a:t>
            </a:r>
            <a:r>
              <a:rPr lang="en-US" sz="1200" b="0" i="0" u="none" strike="noStrike" kern="1200" baseline="0" dirty="0" smtClean="0">
                <a:solidFill>
                  <a:schemeClr val="tx1"/>
                </a:solidFill>
                <a:latin typeface="+mn-lt"/>
                <a:ea typeface="+mn-ea"/>
                <a:cs typeface="+mn-cs"/>
              </a:rPr>
              <a:t> largest global industry sector – 10 times the size of the global </a:t>
            </a:r>
            <a:r>
              <a:rPr lang="en-US" sz="1200" b="0" i="0" u="none" strike="noStrike" kern="1200" baseline="0" dirty="0" err="1" smtClean="0">
                <a:solidFill>
                  <a:schemeClr val="tx1"/>
                </a:solidFill>
                <a:latin typeface="+mn-lt"/>
                <a:ea typeface="+mn-ea"/>
                <a:cs typeface="+mn-cs"/>
              </a:rPr>
              <a:t>areospace</a:t>
            </a:r>
            <a:r>
              <a:rPr lang="en-US" sz="1200" b="0" i="0" u="none" strike="noStrike" kern="1200" baseline="0" dirty="0" smtClean="0">
                <a:solidFill>
                  <a:schemeClr val="tx1"/>
                </a:solidFill>
                <a:latin typeface="+mn-lt"/>
                <a:ea typeface="+mn-ea"/>
                <a:cs typeface="+mn-cs"/>
              </a:rPr>
              <a:t>.</a:t>
            </a:r>
            <a:r>
              <a:rPr lang="en-US" sz="1200" kern="1200" dirty="0" smtClean="0">
                <a:solidFill>
                  <a:schemeClr val="tx1"/>
                </a:solidFill>
                <a:effectLst/>
                <a:latin typeface="+mn-lt"/>
                <a:ea typeface="+mn-ea"/>
                <a:cs typeface="+mn-cs"/>
              </a:rPr>
              <a:t> While meteorologists in Australia add </a:t>
            </a:r>
            <a:r>
              <a:rPr lang="en-US" sz="1200" u="sng" kern="1200" dirty="0" smtClean="0">
                <a:solidFill>
                  <a:schemeClr val="tx1"/>
                </a:solidFill>
                <a:effectLst/>
                <a:latin typeface="+mn-lt"/>
                <a:ea typeface="+mn-ea"/>
                <a:cs typeface="+mn-cs"/>
                <a:hlinkClick r:id="rId3"/>
              </a:rPr>
              <a:t>new colours</a:t>
            </a:r>
            <a:r>
              <a:rPr lang="en-US" sz="1200" kern="1200" dirty="0" smtClean="0">
                <a:solidFill>
                  <a:schemeClr val="tx1"/>
                </a:solidFill>
                <a:effectLst/>
                <a:latin typeface="+mn-lt"/>
                <a:ea typeface="+mn-ea"/>
                <a:cs typeface="+mn-cs"/>
              </a:rPr>
              <a:t> to their temperature forecast maps following record heat waves and wild fires, US, European and Chinese energy technology entrepreneurs are busily capitalizing on investments in “decarbonizing” energy systems with their governments standing firmly behind them.</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{Click} Canadian entrepreneurs, capture just 1% of the global “</a:t>
            </a:r>
            <a:r>
              <a:rPr lang="en-US" sz="1200" kern="1200" dirty="0" err="1" smtClean="0">
                <a:solidFill>
                  <a:schemeClr val="tx1"/>
                </a:solidFill>
                <a:effectLst/>
                <a:latin typeface="+mn-lt"/>
                <a:ea typeface="+mn-ea"/>
                <a:cs typeface="+mn-cs"/>
              </a:rPr>
              <a:t>cleantech</a:t>
            </a:r>
            <a:r>
              <a:rPr lang="en-US" sz="1200" kern="1200" dirty="0" smtClean="0">
                <a:solidFill>
                  <a:schemeClr val="tx1"/>
                </a:solidFill>
                <a:effectLst/>
                <a:latin typeface="+mn-lt"/>
                <a:ea typeface="+mn-ea"/>
                <a:cs typeface="+mn-cs"/>
              </a:rPr>
              <a:t>” market, of which largely</a:t>
            </a:r>
            <a:r>
              <a:rPr lang="en-US" sz="1200" kern="1200" baseline="0" dirty="0" smtClean="0">
                <a:solidFill>
                  <a:schemeClr val="tx1"/>
                </a:solidFill>
                <a:effectLst/>
                <a:latin typeface="+mn-lt"/>
                <a:ea typeface="+mn-ea"/>
                <a:cs typeface="+mn-cs"/>
              </a:rPr>
              <a:t> made up of </a:t>
            </a:r>
            <a:r>
              <a:rPr lang="en-US" sz="1200" kern="1200" dirty="0" smtClean="0">
                <a:solidFill>
                  <a:schemeClr val="tx1"/>
                </a:solidFill>
                <a:effectLst/>
                <a:latin typeface="+mn-lt"/>
                <a:ea typeface="+mn-ea"/>
                <a:cs typeface="+mn-cs"/>
              </a:rPr>
              <a:t>clean energy.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2</a:t>
            </a:fld>
            <a:endParaRPr lang="en-US"/>
          </a:p>
        </p:txBody>
      </p:sp>
    </p:spTree>
    <p:extLst>
      <p:ext uri="{BB962C8B-B14F-4D97-AF65-F5344CB8AC3E}">
        <p14:creationId xmlns:p14="http://schemas.microsoft.com/office/powerpoint/2010/main" val="108141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Pembina is </a:t>
            </a:r>
            <a:r>
              <a:rPr lang="en-US" sz="1200" b="0" i="0" u="none" strike="noStrike" kern="1200" baseline="0" dirty="0" smtClean="0">
                <a:solidFill>
                  <a:schemeClr val="tx1"/>
                </a:solidFill>
                <a:latin typeface="+mn-lt"/>
                <a:ea typeface="+mn-ea"/>
                <a:cs typeface="+mn-cs"/>
              </a:rPr>
              <a:t>excited about the opportunities for Canada in this sector and what it can mean for transitioning to clean energy.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In recent years, there has been much talk about Canada emerging as an “energy superpower,” and in particular a “clean” one. As recently as 2009, Prime Minister </a:t>
            </a:r>
            <a:r>
              <a:rPr lang="en-US" sz="1200" u="sng" kern="1200" dirty="0" smtClean="0">
                <a:solidFill>
                  <a:schemeClr val="tx1"/>
                </a:solidFill>
                <a:effectLst/>
                <a:latin typeface="+mn-lt"/>
                <a:ea typeface="+mn-ea"/>
                <a:cs typeface="+mn-cs"/>
                <a:hlinkClick r:id="rId3"/>
              </a:rPr>
              <a:t>Harper said</a:t>
            </a:r>
            <a:r>
              <a:rPr lang="en-US" sz="1200" kern="1200" dirty="0" smtClean="0">
                <a:solidFill>
                  <a:schemeClr val="tx1"/>
                </a:solidFill>
                <a:effectLst/>
                <a:latin typeface="+mn-lt"/>
                <a:ea typeface="+mn-ea"/>
                <a:cs typeface="+mn-cs"/>
              </a:rPr>
              <a:t> “the only way we are going to stay competitive in the global energy market of the future, is if we are also a clean energy superpower.”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i="0" u="none" strike="noStrike"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We conducted this research because we wanted to know what was holding the industry back from rapid growth.  So we did  what Pembina does best – develop practical solutions to energy issues by working with those that are on-the-ground, working in this field.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The strength this report lies in the </a:t>
            </a:r>
            <a:r>
              <a:rPr lang="en-US" baseline="0" dirty="0" smtClean="0"/>
              <a:t>voices of the people we interviewed (those that live these issues every day)</a:t>
            </a:r>
          </a:p>
          <a:p>
            <a:pPr lvl="1"/>
            <a:r>
              <a:rPr lang="en-US" dirty="0" smtClean="0"/>
              <a:t>Entrepreneurs</a:t>
            </a:r>
          </a:p>
          <a:p>
            <a:pPr lvl="1"/>
            <a:r>
              <a:rPr lang="en-US" dirty="0" smtClean="0"/>
              <a:t>Investors</a:t>
            </a:r>
          </a:p>
          <a:p>
            <a:pPr lvl="1"/>
            <a:r>
              <a:rPr lang="en-US" dirty="0" smtClean="0"/>
              <a:t>Corporate Canada Executives</a:t>
            </a:r>
          </a:p>
          <a:p>
            <a:pPr lvl="1"/>
            <a:r>
              <a:rPr lang="en-US" dirty="0" smtClean="0"/>
              <a:t>Academics</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 coupled this primary research with an e</a:t>
            </a:r>
            <a:r>
              <a:rPr lang="en-US" dirty="0" smtClean="0"/>
              <a:t>xtensive look at the  literary research surrounding clean</a:t>
            </a:r>
            <a:r>
              <a:rPr lang="en-US" baseline="0" dirty="0" smtClean="0"/>
              <a:t> energy technology deployment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we found was…..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Extra</a:t>
            </a:r>
            <a:r>
              <a:rPr lang="en-US" baseline="0" dirty="0" smtClean="0"/>
              <a:t> bits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Definition: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The term “clean energy” spans energy production, infrastructure and conservation, and involves technologies and services that promote, enhance or advance: diversity of supply sources and distribution/transmission, efficiency in use, and reduced negative environmental effects such as greenhouse gas emissions</a:t>
            </a:r>
            <a:r>
              <a:rPr lang="en-US" sz="1200" b="1" i="0" u="none" strike="noStrike" kern="1200" baseline="0" dirty="0" smtClean="0">
                <a:solidFill>
                  <a:schemeClr val="tx1"/>
                </a:solidFill>
                <a:latin typeface="+mn-lt"/>
                <a:ea typeface="+mn-ea"/>
                <a:cs typeface="+mn-cs"/>
              </a:rPr>
              <a:t>.  For the purpose of our report, clean energy entrepreneurs are those individuals and companies that design, develop and manufacture clean energy technologies and/or provide supporting services</a:t>
            </a:r>
            <a:r>
              <a:rPr lang="en-US" sz="1200" b="0" i="0" u="none" strike="noStrike" kern="1200" baseline="0" dirty="0" smtClean="0">
                <a:solidFill>
                  <a:schemeClr val="tx1"/>
                </a:solidFill>
                <a:latin typeface="+mn-lt"/>
                <a:ea typeface="+mn-ea"/>
                <a:cs typeface="+mn-cs"/>
              </a:rPr>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A88E405-4F09-AD40-9B5B-F9B71207B8C3}" type="slidenum">
              <a:rPr lang="en-US" smtClean="0"/>
              <a:pPr/>
              <a:t>3</a:t>
            </a:fld>
            <a:endParaRPr lang="en-US"/>
          </a:p>
        </p:txBody>
      </p:sp>
    </p:spTree>
    <p:extLst>
      <p:ext uri="{BB962C8B-B14F-4D97-AF65-F5344CB8AC3E}">
        <p14:creationId xmlns:p14="http://schemas.microsoft.com/office/powerpoint/2010/main" val="37930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several challenges facing the burgeoning industry.  I am just going to give you the top line findings.. The challenges identified fall into  2 main buckets…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Difficulty accessing capital and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Lack of long-term stable policy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let’s look at the first challenge</a:t>
            </a:r>
            <a:r>
              <a:rPr lang="en-US" baseline="0" dirty="0" smtClean="0"/>
              <a:t> – difficulty accessing capital</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4</a:t>
            </a:fld>
            <a:endParaRPr lang="en-US"/>
          </a:p>
        </p:txBody>
      </p:sp>
    </p:spTree>
    <p:extLst>
      <p:ext uri="{BB962C8B-B14F-4D97-AF65-F5344CB8AC3E}">
        <p14:creationId xmlns:p14="http://schemas.microsoft.com/office/powerpoint/2010/main" val="335825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is a simplified</a:t>
            </a:r>
            <a:r>
              <a:rPr lang="en-US" baseline="0" dirty="0" smtClean="0"/>
              <a:t> view of the clean energy innovation cycle –</a:t>
            </a:r>
          </a:p>
          <a:p>
            <a:r>
              <a:rPr lang="en-US" baseline="0" dirty="0" smtClean="0"/>
              <a:t>It </a:t>
            </a:r>
            <a:r>
              <a:rPr lang="en-US" baseline="0" dirty="0" smtClean="0"/>
              <a:t>illustrates </a:t>
            </a:r>
            <a:r>
              <a:rPr lang="en-US" baseline="0" dirty="0" smtClean="0"/>
              <a:t>the entire cycle of product development from idea – to commercialized product.</a:t>
            </a:r>
          </a:p>
          <a:p>
            <a:endParaRPr lang="en-US" baseline="0" dirty="0" smtClean="0"/>
          </a:p>
          <a:p>
            <a:r>
              <a:rPr lang="en-US" baseline="0" dirty="0" smtClean="0"/>
              <a:t>If you look at the blue boxes they identify 2 stages where capital is needed</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At the First stage we are seeing decline early stage, venture capital investment </a:t>
            </a:r>
            <a:r>
              <a:rPr lang="en-US" sz="1200" kern="1200" baseline="0" dirty="0" smtClean="0">
                <a:solidFill>
                  <a:schemeClr val="tx1"/>
                </a:solidFill>
                <a:effectLst/>
                <a:latin typeface="+mn-lt"/>
                <a:ea typeface="+mn-ea"/>
                <a:cs typeface="+mn-cs"/>
              </a:rPr>
              <a:t>this type of investment has decreased from $3.3 billion in 2000 to less than $1 billion in 2012.  There are many reasons for this.  Of course the market crash of 2008 is one reason but in addition, as  identified by Andrew </a:t>
            </a:r>
            <a:r>
              <a:rPr lang="en-US" sz="1200" kern="1200" baseline="0" dirty="0" err="1" smtClean="0">
                <a:solidFill>
                  <a:schemeClr val="tx1"/>
                </a:solidFill>
                <a:effectLst/>
                <a:latin typeface="+mn-lt"/>
                <a:ea typeface="+mn-ea"/>
                <a:cs typeface="+mn-cs"/>
              </a:rPr>
              <a:t>Heintzman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Investeco</a:t>
            </a:r>
            <a:r>
              <a:rPr lang="en-US" sz="1200" kern="1200" baseline="0" dirty="0" smtClean="0">
                <a:solidFill>
                  <a:schemeClr val="tx1"/>
                </a:solidFill>
                <a:effectLst/>
                <a:latin typeface="+mn-lt"/>
                <a:ea typeface="+mn-ea"/>
                <a:cs typeface="+mn-cs"/>
              </a:rPr>
              <a:t> Capital Corp) is that our large institutional investors, the Pension Funds, have largely moved out of the early-stage investing game.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For </a:t>
            </a:r>
            <a:r>
              <a:rPr lang="en-US" sz="1200" b="0" kern="1200" baseline="0" dirty="0" smtClean="0">
                <a:solidFill>
                  <a:schemeClr val="tx1"/>
                </a:solidFill>
                <a:effectLst/>
                <a:latin typeface="+mn-lt"/>
                <a:ea typeface="+mn-ea"/>
                <a:cs typeface="+mn-cs"/>
              </a:rPr>
              <a:t>for clean energy companies (particularly generation) don’t fit nicely in to traditional asset classes.  They have a venture capital risk profile but require infrastructure type capital (traditionally debt financing).  In other words they need lots of high risk capital with the promise of lower but longer term rewards. </a:t>
            </a:r>
            <a:r>
              <a:rPr lang="en-US" sz="1200" kern="1200" dirty="0" smtClean="0">
                <a:solidFill>
                  <a:schemeClr val="tx1"/>
                </a:solidFill>
                <a:effectLst/>
                <a:latin typeface="+mn-lt"/>
                <a:ea typeface="+mn-ea"/>
                <a:cs typeface="+mn-cs"/>
              </a:rPr>
              <a:t>Not fitting neatly into either box makes raising capital a daunting task.</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88E405-4F09-AD40-9B5B-F9B71207B8C3}" type="slidenum">
              <a:rPr lang="en-US" smtClean="0"/>
              <a:pPr/>
              <a:t>5</a:t>
            </a:fld>
            <a:endParaRPr lang="en-US"/>
          </a:p>
        </p:txBody>
      </p:sp>
    </p:spTree>
    <p:extLst>
      <p:ext uri="{BB962C8B-B14F-4D97-AF65-F5344CB8AC3E}">
        <p14:creationId xmlns:p14="http://schemas.microsoft.com/office/powerpoint/2010/main" val="88038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Tx/>
              <a:buNone/>
            </a:pPr>
            <a:r>
              <a:rPr lang="en-US" sz="1200" b="0" i="0" u="none" strike="noStrike" kern="1200" baseline="0" dirty="0" smtClean="0">
                <a:solidFill>
                  <a:schemeClr val="tx1"/>
                </a:solidFill>
                <a:latin typeface="+mn-lt"/>
                <a:ea typeface="+mn-ea"/>
                <a:cs typeface="+mn-cs"/>
              </a:rPr>
              <a:t>Our second bucket of challenges for clean energy technology is the </a:t>
            </a:r>
            <a:r>
              <a:rPr lang="en-US" sz="1200" b="1" i="0" u="none" strike="noStrike" kern="1200" baseline="0" dirty="0" smtClean="0">
                <a:solidFill>
                  <a:schemeClr val="tx1"/>
                </a:solidFill>
                <a:latin typeface="+mn-lt"/>
                <a:ea typeface="+mn-ea"/>
                <a:cs typeface="+mn-cs"/>
              </a:rPr>
              <a:t>lack of long term stable policy</a:t>
            </a:r>
            <a:r>
              <a:rPr lang="en-US" sz="1200" b="0" i="0" u="none" strike="noStrike" kern="1200" baseline="0" dirty="0" smtClean="0">
                <a:solidFill>
                  <a:schemeClr val="tx1"/>
                </a:solidFill>
                <a:latin typeface="+mn-lt"/>
                <a:ea typeface="+mn-ea"/>
                <a:cs typeface="+mn-cs"/>
              </a:rPr>
              <a:t> either at the Federal or Provincial levels.</a:t>
            </a:r>
          </a:p>
          <a:p>
            <a:pPr marL="0" indent="0">
              <a:buFontTx/>
              <a:buNone/>
            </a:pP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Instead of having a single national energy policy as does successful clean energy developing nations such as China and Korea, we in Canada as Tom </a:t>
            </a:r>
            <a:r>
              <a:rPr lang="en-US" sz="1200" b="0" i="0" u="none" strike="noStrike" kern="1200" baseline="0" dirty="0" err="1" smtClean="0">
                <a:solidFill>
                  <a:schemeClr val="tx1"/>
                </a:solidFill>
                <a:latin typeface="+mn-lt"/>
                <a:ea typeface="+mn-ea"/>
                <a:cs typeface="+mn-cs"/>
              </a:rPr>
              <a:t>Heintzman</a:t>
            </a:r>
            <a:r>
              <a:rPr lang="en-US" sz="1200" b="0" i="0" u="none" strike="noStrike" kern="1200" baseline="0" dirty="0" smtClean="0">
                <a:solidFill>
                  <a:schemeClr val="tx1"/>
                </a:solidFill>
                <a:latin typeface="+mn-lt"/>
                <a:ea typeface="+mn-ea"/>
                <a:cs typeface="+mn-cs"/>
              </a:rPr>
              <a:t> from Bullfrog Power puts it, “have 10 if not 13 different regimes for renewable power”  and where we have seen proactive policy such as Ontario’s Feed-In-</a:t>
            </a:r>
            <a:r>
              <a:rPr lang="en-US" sz="1200" b="0" i="0" u="none" strike="noStrike" kern="1200" baseline="0" dirty="0" err="1" smtClean="0">
                <a:solidFill>
                  <a:schemeClr val="tx1"/>
                </a:solidFill>
                <a:latin typeface="+mn-lt"/>
                <a:ea typeface="+mn-ea"/>
                <a:cs typeface="+mn-cs"/>
              </a:rPr>
              <a:t>Tarriff</a:t>
            </a:r>
            <a:r>
              <a:rPr lang="en-US" sz="1200" b="0" i="0" u="none" strike="noStrike" kern="1200" baseline="0" dirty="0" smtClean="0">
                <a:solidFill>
                  <a:schemeClr val="tx1"/>
                </a:solidFill>
                <a:latin typeface="+mn-lt"/>
                <a:ea typeface="+mn-ea"/>
                <a:cs typeface="+mn-cs"/>
              </a:rPr>
              <a:t> the longevity and the stability is often in question.  </a:t>
            </a:r>
          </a:p>
          <a:p>
            <a:pPr marL="171450" indent="-171450">
              <a:buFont typeface="Arial"/>
              <a:buChar char="•"/>
            </a:pPr>
            <a:endParaRPr lang="en-US" sz="1200" b="1" i="0" u="none" strike="noStrike" kern="1200" baseline="0" dirty="0" smtClean="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In terms of market size we are </a:t>
            </a:r>
            <a:r>
              <a:rPr lang="en-US" sz="1200" b="1" kern="1200" baseline="0" dirty="0" smtClean="0">
                <a:solidFill>
                  <a:schemeClr val="tx1"/>
                </a:solidFill>
                <a:effectLst/>
                <a:latin typeface="+mn-lt"/>
                <a:ea typeface="+mn-ea"/>
                <a:cs typeface="+mn-cs"/>
              </a:rPr>
              <a:t>a small country.  </a:t>
            </a:r>
            <a:r>
              <a:rPr lang="en-US" sz="1200" b="1" kern="1200" dirty="0" smtClean="0">
                <a:solidFill>
                  <a:schemeClr val="tx1"/>
                </a:solidFill>
                <a:effectLst/>
                <a:latin typeface="+mn-lt"/>
                <a:ea typeface="+mn-ea"/>
                <a:cs typeface="+mn-cs"/>
              </a:rPr>
              <a:t>Our research indicates there is not enough supportive government policy to help companies prove their technologies and grow domestically before going to bigger, international markets.</a:t>
            </a:r>
            <a:r>
              <a:rPr lang="en-US" sz="1200" kern="1200" dirty="0" smtClean="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b="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tx1"/>
                </a:solidFill>
                <a:effectLst/>
                <a:latin typeface="+mn-lt"/>
                <a:ea typeface="+mn-ea"/>
                <a:cs typeface="+mn-cs"/>
              </a:rPr>
              <a:t>fossil fuels enjoy an </a:t>
            </a:r>
            <a:r>
              <a:rPr lang="en-US" sz="1200" kern="1200" dirty="0" smtClean="0">
                <a:solidFill>
                  <a:schemeClr val="tx1"/>
                </a:solidFill>
                <a:effectLst/>
                <a:latin typeface="+mn-lt"/>
                <a:ea typeface="+mn-ea"/>
                <a:cs typeface="+mn-cs"/>
              </a:rPr>
              <a:t>artificial advantage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through government subsidies and the ability of companies to treat the atmosphere as a free or cheap dumping ground for greenhouse gas pollution.” Dawn</a:t>
            </a:r>
            <a:r>
              <a:rPr lang="en-US" sz="1200" kern="1200" baseline="0" dirty="0" smtClean="0">
                <a:solidFill>
                  <a:schemeClr val="tx1"/>
                </a:solidFill>
                <a:effectLst/>
                <a:latin typeface="+mn-lt"/>
                <a:ea typeface="+mn-ea"/>
                <a:cs typeface="+mn-cs"/>
              </a:rPr>
              <a:t> Farrell,(an economist by training and CEO of </a:t>
            </a:r>
            <a:r>
              <a:rPr lang="en-US" sz="1200" kern="1200" baseline="0" dirty="0" err="1" smtClean="0">
                <a:solidFill>
                  <a:schemeClr val="tx1"/>
                </a:solidFill>
                <a:effectLst/>
                <a:latin typeface="+mn-lt"/>
                <a:ea typeface="+mn-ea"/>
                <a:cs typeface="+mn-cs"/>
              </a:rPr>
              <a:t>TransAlta</a:t>
            </a:r>
            <a:r>
              <a:rPr lang="en-US" sz="1200" kern="1200" baseline="0" dirty="0" smtClean="0">
                <a:solidFill>
                  <a:schemeClr val="tx1"/>
                </a:solidFill>
                <a:effectLst/>
                <a:latin typeface="+mn-lt"/>
                <a:ea typeface="+mn-ea"/>
                <a:cs typeface="+mn-cs"/>
              </a:rPr>
              <a:t>) believes we will never make the right nor most efficient decisions on how to deal with carbon without a price of carbon.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b="1"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b="1" kern="1200" baseline="0" dirty="0" smtClean="0">
                <a:solidFill>
                  <a:schemeClr val="tx1"/>
                </a:solidFill>
                <a:effectLst/>
                <a:latin typeface="+mn-lt"/>
                <a:ea typeface="+mn-ea"/>
                <a:cs typeface="+mn-cs"/>
              </a:rPr>
              <a:t>So what did our research recommend?</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b="1" kern="1200" dirty="0" smtClean="0">
              <a:solidFill>
                <a:schemeClr val="tx1"/>
              </a:solidFill>
              <a:effectLst/>
              <a:latin typeface="+mn-lt"/>
              <a:ea typeface="+mn-ea"/>
              <a:cs typeface="+mn-cs"/>
            </a:endParaRPr>
          </a:p>
          <a:p>
            <a:pPr marL="171450" indent="-171450">
              <a:buFontTx/>
              <a:buChar char="-"/>
            </a:pPr>
            <a:endParaRPr lang="en-US" sz="1200" b="1" i="0" u="none" strike="noStrike" kern="1200" baseline="0" dirty="0" smtClean="0">
              <a:solidFill>
                <a:schemeClr val="tx1"/>
              </a:solidFill>
              <a:latin typeface="+mn-lt"/>
              <a:ea typeface="+mn-ea"/>
              <a:cs typeface="+mn-cs"/>
            </a:endParaRPr>
          </a:p>
          <a:p>
            <a:pPr marL="171450" indent="-171450">
              <a:buFontTx/>
              <a:buChar char="-"/>
            </a:pPr>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A88E405-4F09-AD40-9B5B-F9B71207B8C3}" type="slidenum">
              <a:rPr lang="en-US" smtClean="0"/>
              <a:pPr/>
              <a:t>6</a:t>
            </a:fld>
            <a:endParaRPr lang="en-US"/>
          </a:p>
        </p:txBody>
      </p:sp>
    </p:spTree>
    <p:extLst>
      <p:ext uri="{BB962C8B-B14F-4D97-AF65-F5344CB8AC3E}">
        <p14:creationId xmlns:p14="http://schemas.microsoft.com/office/powerpoint/2010/main" val="58652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meet the challenges of</a:t>
            </a:r>
          </a:p>
          <a:p>
            <a:pPr marL="171450" indent="-171450">
              <a:buFont typeface="Arial"/>
              <a:buChar char="•"/>
            </a:pPr>
            <a:r>
              <a:rPr lang="en-US" dirty="0" smtClean="0"/>
              <a:t>Declining early stage investment</a:t>
            </a:r>
            <a:r>
              <a:rPr lang="en-US" baseline="0" dirty="0" smtClean="0"/>
              <a:t> and the asset class hole problem</a:t>
            </a:r>
            <a:endParaRPr lang="en-US" dirty="0" smtClean="0"/>
          </a:p>
          <a:p>
            <a:pPr marL="171450" indent="-171450">
              <a:buFont typeface="Arial"/>
              <a:buChar char="•"/>
            </a:pPr>
            <a:r>
              <a:rPr lang="en-US" dirty="0" smtClean="0"/>
              <a:t>Asset class gap</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research identified 2 main solutions: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Developing a toolbox of financial instruments to meet meet the challenges of capital intensive clean energy technologies.   Some of the examples are:</a:t>
            </a:r>
          </a:p>
          <a:p>
            <a:pPr marL="171450" indent="-171450">
              <a:buFont typeface="Arial"/>
              <a:buChar char="•"/>
            </a:pPr>
            <a:r>
              <a:rPr lang="en-US" baseline="0" dirty="0" smtClean="0"/>
              <a:t> “Green Bonds” – which Tom has written extensively about</a:t>
            </a:r>
          </a:p>
          <a:p>
            <a:pPr marL="171450" indent="-171450">
              <a:buFont typeface="Arial"/>
              <a:buChar char="•"/>
            </a:pPr>
            <a:r>
              <a:rPr lang="en-US" baseline="0" dirty="0" smtClean="0"/>
              <a:t>Flow through shares – a tax subsidy common in the extractives sector</a:t>
            </a:r>
            <a:endParaRPr lang="en-US" sz="1200" b="0" i="0" u="none" strike="noStrike" kern="1200" baseline="0" dirty="0" smtClean="0">
              <a:solidFill>
                <a:schemeClr val="tx1"/>
              </a:solidFill>
              <a:latin typeface="+mn-lt"/>
              <a:ea typeface="+mn-ea"/>
              <a:cs typeface="+mn-cs"/>
            </a:endParaRPr>
          </a:p>
          <a:p>
            <a:pPr marL="0" indent="0">
              <a:buFont typeface="Arial"/>
              <a:buNone/>
            </a:pPr>
            <a:endParaRPr lang="en-US" sz="1200" b="0" i="0" u="none" strike="noStrike" kern="1200" baseline="0" dirty="0" smtClean="0">
              <a:solidFill>
                <a:schemeClr val="tx1"/>
              </a:solidFill>
              <a:latin typeface="+mn-lt"/>
              <a:ea typeface="+mn-ea"/>
              <a:cs typeface="+mn-cs"/>
            </a:endParaRPr>
          </a:p>
          <a:p>
            <a:pPr marL="0" indent="0">
              <a:buFont typeface="Arial"/>
              <a:buNone/>
            </a:pPr>
            <a:r>
              <a:rPr lang="en-US" sz="1200" b="0" i="0" u="none" strike="noStrike" kern="1200" baseline="0" dirty="0" smtClean="0">
                <a:solidFill>
                  <a:schemeClr val="tx1"/>
                </a:solidFill>
                <a:latin typeface="+mn-lt"/>
                <a:ea typeface="+mn-ea"/>
                <a:cs typeface="+mn-cs"/>
              </a:rPr>
              <a:t>To quote Mike Brown of </a:t>
            </a:r>
            <a:r>
              <a:rPr lang="en-US" sz="1200" b="0" i="0" u="none" strike="noStrike" kern="1200" baseline="0" dirty="0" err="1" smtClean="0">
                <a:solidFill>
                  <a:schemeClr val="tx1"/>
                </a:solidFill>
                <a:latin typeface="+mn-lt"/>
                <a:ea typeface="+mn-ea"/>
                <a:cs typeface="+mn-cs"/>
              </a:rPr>
              <a:t>Chrysalix</a:t>
            </a:r>
            <a:r>
              <a:rPr lang="en-US" sz="1200" b="0" i="0" u="none" strike="noStrike" kern="1200" baseline="0" dirty="0" smtClean="0">
                <a:solidFill>
                  <a:schemeClr val="tx1"/>
                </a:solidFill>
                <a:latin typeface="+mn-lt"/>
                <a:ea typeface="+mn-ea"/>
                <a:cs typeface="+mn-cs"/>
              </a:rPr>
              <a:t> Energy Ventures” SDTC has more to do with the advancement of clean </a:t>
            </a:r>
            <a:r>
              <a:rPr lang="en-US" sz="1200" b="0" i="0" u="none" strike="noStrike" kern="1200" baseline="0" dirty="0" err="1" smtClean="0">
                <a:solidFill>
                  <a:schemeClr val="tx1"/>
                </a:solidFill>
                <a:latin typeface="+mn-lt"/>
                <a:ea typeface="+mn-ea"/>
                <a:cs typeface="+mn-cs"/>
              </a:rPr>
              <a:t>teck</a:t>
            </a:r>
            <a:r>
              <a:rPr lang="en-US" sz="1200" b="0" i="0" u="none" strike="noStrike" kern="1200" baseline="0" dirty="0" smtClean="0">
                <a:solidFill>
                  <a:schemeClr val="tx1"/>
                </a:solidFill>
                <a:latin typeface="+mn-lt"/>
                <a:ea typeface="+mn-ea"/>
                <a:cs typeface="+mn-cs"/>
              </a:rPr>
              <a:t> in Canada than any other single body’.  We are recommending the Federal Government recapitalize SDTC at a rate of $100M/year for 5 years starting this budget year – 2013.</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7</a:t>
            </a:fld>
            <a:endParaRPr lang="en-US"/>
          </a:p>
        </p:txBody>
      </p:sp>
    </p:spTree>
    <p:extLst>
      <p:ext uri="{BB962C8B-B14F-4D97-AF65-F5344CB8AC3E}">
        <p14:creationId xmlns:p14="http://schemas.microsoft.com/office/powerpoint/2010/main" val="335825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rgbClr val="FFFFFF"/>
                </a:solidFill>
              </a:rPr>
              <a:t>Fossil fuel energy continues to benefit from government subsidies and the externalization of costs associated with its greenhouse gas pollution.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rgbClr val="FFFFFF"/>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dirty="0" smtClean="0">
                <a:solidFill>
                  <a:srgbClr val="FFFFFF"/>
                </a:solidFill>
              </a:rPr>
              <a:t>Our</a:t>
            </a:r>
            <a:r>
              <a:rPr lang="en-US" sz="1200" b="0" baseline="0" dirty="0" smtClean="0">
                <a:solidFill>
                  <a:srgbClr val="FFFFFF"/>
                </a:solidFill>
              </a:rPr>
              <a:t> recommendation is to continue to remove inefficient fossil fuel subsidies as we committed to removing in at the 2009 G20 meeting in </a:t>
            </a:r>
            <a:r>
              <a:rPr lang="en-US" sz="1200" b="0" baseline="0" dirty="0" err="1" smtClean="0">
                <a:solidFill>
                  <a:srgbClr val="FFFFFF"/>
                </a:solidFill>
              </a:rPr>
              <a:t>Pitsburg</a:t>
            </a:r>
            <a:r>
              <a:rPr lang="en-US" sz="1200" b="0" baseline="0" dirty="0" smtClean="0">
                <a:solidFill>
                  <a:srgbClr val="FFFFFF"/>
                </a:solidFill>
              </a:rPr>
              <a:t>. The phasing out of the Accelerated Capital Cost Allowance for </a:t>
            </a:r>
            <a:r>
              <a:rPr lang="en-US" sz="1200" b="0" baseline="0" dirty="0" err="1" smtClean="0">
                <a:solidFill>
                  <a:srgbClr val="FFFFFF"/>
                </a:solidFill>
              </a:rPr>
              <a:t>oilsands</a:t>
            </a:r>
            <a:r>
              <a:rPr lang="en-US" sz="1200" b="0" baseline="0" dirty="0" smtClean="0">
                <a:solidFill>
                  <a:srgbClr val="FFFFFF"/>
                </a:solidFill>
              </a:rPr>
              <a:t> is a strong start but will account for less than 30% of all tax expenditure support.   We would like to see the government continue to phase out the other tax expenditure support for fossil fuels.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0" baseline="0" dirty="0" smtClean="0">
              <a:solidFill>
                <a:srgbClr val="FFFFFF"/>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baseline="0" dirty="0" smtClean="0">
                <a:solidFill>
                  <a:srgbClr val="FFFFFF"/>
                </a:solidFill>
              </a:rPr>
              <a:t> </a:t>
            </a:r>
            <a:r>
              <a:rPr lang="en-US" dirty="0" smtClean="0"/>
              <a:t>Establishing a national price on carbon was the single most consistent</a:t>
            </a:r>
            <a:r>
              <a:rPr lang="en-US" baseline="0" dirty="0" smtClean="0"/>
              <a:t> theme running through our research.  From diverse voices such as  Dawn Farrell at </a:t>
            </a:r>
            <a:r>
              <a:rPr lang="en-US" baseline="0" dirty="0" err="1" smtClean="0"/>
              <a:t>TransAlta</a:t>
            </a:r>
            <a:r>
              <a:rPr lang="en-US" baseline="0" dirty="0" smtClean="0"/>
              <a:t> to John Coyne at </a:t>
            </a:r>
            <a:r>
              <a:rPr lang="en-US" baseline="0" dirty="0" err="1" smtClean="0"/>
              <a:t>Unilver</a:t>
            </a:r>
            <a:r>
              <a:rPr lang="en-US" baseline="0" dirty="0" smtClean="0"/>
              <a:t> to John </a:t>
            </a:r>
            <a:r>
              <a:rPr lang="en-US" baseline="0" dirty="0" err="1" smtClean="0"/>
              <a:t>Ruffolo</a:t>
            </a:r>
            <a:r>
              <a:rPr lang="en-US" baseline="0" dirty="0" smtClean="0"/>
              <a:t> at OMERS Ventures.  Pricing carbon </a:t>
            </a:r>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8</a:t>
            </a:fld>
            <a:endParaRPr lang="en-US"/>
          </a:p>
        </p:txBody>
      </p:sp>
    </p:spTree>
    <p:extLst>
      <p:ext uri="{BB962C8B-B14F-4D97-AF65-F5344CB8AC3E}">
        <p14:creationId xmlns:p14="http://schemas.microsoft.com/office/powerpoint/2010/main" val="335825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To</a:t>
            </a:r>
            <a:r>
              <a:rPr lang="en-US" sz="1200" b="0" baseline="0" dirty="0" smtClean="0">
                <a:solidFill>
                  <a:schemeClr val="tx1"/>
                </a:solidFill>
              </a:rPr>
              <a:t> solve the problems of </a:t>
            </a:r>
            <a:r>
              <a:rPr lang="en-US" sz="1200" b="1" baseline="0" dirty="0" smtClean="0">
                <a:solidFill>
                  <a:srgbClr val="FFFFFF"/>
                </a:solidFill>
              </a:rPr>
              <a:t>a</a:t>
            </a:r>
            <a:r>
              <a:rPr lang="en-US" sz="1200" b="1" dirty="0" smtClean="0">
                <a:solidFill>
                  <a:srgbClr val="FFFFFF"/>
                </a:solidFill>
              </a:rPr>
              <a:t> patchwork approach to clean energy policy domestically and difficulty accessing international markets.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rgbClr val="FFFFFF"/>
                </a:solidFill>
              </a:rPr>
              <a:t>We say develop an national energy strategy.  Learn from leading countries and create a national standard that is long term and is focused on generating demand.  This will allow companies to gain efficiencies of scale and create a less risky investment climate  And hey by our calculations if the federal government removing the support provided through tax expenditures currently offered to the fossil fuel industry, based on our estimates, would free up over a billion dollars which could then in turn be used to support Canadian clean energy technology – including the recapitalization of SDTC.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Enhance international</a:t>
            </a:r>
            <a:r>
              <a:rPr lang="en-US" baseline="0" dirty="0" smtClean="0"/>
              <a:t> export opportunities – as the President of Export Development Canada said –” these companies need to scale up and go global we need to work together to help put Canadian companies at the forefront of the industry”.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A88E405-4F09-AD40-9B5B-F9B71207B8C3}" type="slidenum">
              <a:rPr lang="en-US" smtClean="0"/>
              <a:pPr/>
              <a:t>9</a:t>
            </a:fld>
            <a:endParaRPr lang="en-US"/>
          </a:p>
        </p:txBody>
      </p:sp>
    </p:spTree>
    <p:extLst>
      <p:ext uri="{BB962C8B-B14F-4D97-AF65-F5344CB8AC3E}">
        <p14:creationId xmlns:p14="http://schemas.microsoft.com/office/powerpoint/2010/main" val="335825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609402"/>
            <a:ext cx="7025379" cy="1257192"/>
          </a:xfrm>
        </p:spPr>
        <p:txBody>
          <a:bodyPr/>
          <a:lstStyle>
            <a:lvl1pPr marL="0" indent="0" algn="l">
              <a:buNone/>
              <a:defRPr sz="32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0" name="Text Placeholder 6"/>
          <p:cNvSpPr>
            <a:spLocks noGrp="1"/>
          </p:cNvSpPr>
          <p:nvPr>
            <p:ph type="body" sz="quarter" idx="10"/>
          </p:nvPr>
        </p:nvSpPr>
        <p:spPr>
          <a:xfrm>
            <a:off x="1371600" y="4420044"/>
            <a:ext cx="6400800" cy="1060938"/>
          </a:xfrm>
          <a:prstGeom prst="rect">
            <a:avLst/>
          </a:prstGeom>
        </p:spPr>
        <p:txBody>
          <a:bodyPr/>
          <a:lstStyle>
            <a:lvl1pPr marL="0" indent="0">
              <a:buNone/>
              <a:defRPr sz="2400">
                <a:solidFill>
                  <a:schemeClr val="bg1">
                    <a:lumMod val="65000"/>
                  </a:schemeClr>
                </a:solidFill>
                <a:latin typeface="Arial"/>
                <a:cs typeface="Arial"/>
              </a:defRPr>
            </a:lvl1pPr>
            <a:lvl2pPr>
              <a:buNone/>
              <a:defRPr/>
            </a:lvl2pPr>
          </a:lstStyle>
          <a:p>
            <a:pPr lvl="0"/>
            <a:r>
              <a:rPr lang="en-US" dirty="0" smtClean="0"/>
              <a:t>Click to edit Master text styles</a:t>
            </a:r>
          </a:p>
        </p:txBody>
      </p:sp>
      <p:sp>
        <p:nvSpPr>
          <p:cNvPr id="11" name="Title 1"/>
          <p:cNvSpPr>
            <a:spLocks noGrp="1"/>
          </p:cNvSpPr>
          <p:nvPr>
            <p:ph type="title"/>
          </p:nvPr>
        </p:nvSpPr>
        <p:spPr>
          <a:xfrm>
            <a:off x="1371600" y="246325"/>
            <a:ext cx="6210447" cy="2249538"/>
          </a:xfrm>
        </p:spPr>
        <p:txBody>
          <a:bodyPr/>
          <a:lstStyle>
            <a:lvl1pPr>
              <a:defRPr sz="5400" b="1" i="0">
                <a:solidFill>
                  <a:schemeClr val="tx2">
                    <a:lumMod val="60000"/>
                    <a:lumOff val="40000"/>
                  </a:schemeClr>
                </a:solidFill>
                <a:latin typeface="Arial"/>
                <a:cs typeface="Arial"/>
              </a:defRPr>
            </a:lvl1pPr>
          </a:lstStyle>
          <a:p>
            <a:r>
              <a:rPr lang="en-CA"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3297"/>
            <a:ext cx="8229600" cy="1143000"/>
          </a:xfrm>
        </p:spPr>
        <p:txBody>
          <a:bodyPr/>
          <a:lstStyle/>
          <a:p>
            <a:r>
              <a:rPr lang="en-CA" dirty="0" smtClean="0"/>
              <a:t>Click to edit Master title style</a:t>
            </a:r>
            <a:endParaRPr lang="en-US" dirty="0"/>
          </a:p>
        </p:txBody>
      </p:sp>
      <p:sp>
        <p:nvSpPr>
          <p:cNvPr id="5"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l">
              <a:defRPr/>
            </a:lvl1pPr>
          </a:lstStyle>
          <a:p>
            <a:fld id="{0165B7C2-3226-754E-A4F2-C2B315718F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375"/>
            <a:ext cx="7772400" cy="1470025"/>
          </a:xfrm>
        </p:spPr>
        <p:txBody>
          <a:bodyPr/>
          <a:lstStyle>
            <a:lvl1pPr algn="ctr">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72415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0"/>
            <a:ext cx="8229600" cy="1143000"/>
          </a:xfrm>
        </p:spPr>
        <p:txBody>
          <a:bodyPr/>
          <a:lstStyle/>
          <a:p>
            <a:r>
              <a:rPr lang="en-CA" dirty="0" smtClean="0"/>
              <a:t>Click to edit Master title style</a:t>
            </a:r>
            <a:endParaRPr lang="en-US" dirty="0"/>
          </a:p>
        </p:txBody>
      </p:sp>
      <p:sp>
        <p:nvSpPr>
          <p:cNvPr id="3" name="Content Placeholder 2"/>
          <p:cNvSpPr>
            <a:spLocks noGrp="1"/>
          </p:cNvSpPr>
          <p:nvPr>
            <p:ph idx="1"/>
          </p:nvPr>
        </p:nvSpPr>
        <p:spPr>
          <a:xfrm>
            <a:off x="457200" y="1784350"/>
            <a:ext cx="8229600" cy="4057650"/>
          </a:xfrm>
        </p:spPr>
        <p:txBody>
          <a:bodyPr/>
          <a:lstStyle>
            <a:lvl1pPr>
              <a:defRPr>
                <a:latin typeface="Arial"/>
                <a:cs typeface="Arial"/>
              </a:defRPr>
            </a:lvl1pPr>
            <a:lvl2pPr>
              <a:defRPr>
                <a:latin typeface="Arial"/>
                <a:cs typeface="Arial"/>
              </a:defRPr>
            </a:lvl2pPr>
            <a:lvl3pPr>
              <a:defRPr>
                <a:latin typeface="Arial"/>
                <a:cs typeface="Arial"/>
              </a:defRPr>
            </a:lvl3pPr>
            <a:lvl4pPr>
              <a:defRPr sz="1800">
                <a:latin typeface="Arial"/>
                <a:cs typeface="Arial"/>
              </a:defRPr>
            </a:lvl4pPr>
            <a:lvl5pPr>
              <a:defRPr sz="1600">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58"/>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96108"/>
            <a:ext cx="8229600" cy="4057650"/>
          </a:xfrm>
        </p:spPr>
        <p:txBody>
          <a:bodyPr/>
          <a:lstStyle>
            <a:lvl1pPr marL="0" indent="0">
              <a:buNone/>
              <a:defRPr>
                <a:latin typeface="Arial"/>
                <a:cs typeface="Arial"/>
              </a:defRPr>
            </a:lvl1pPr>
            <a:lvl2pPr marL="457200" indent="0">
              <a:buNone/>
              <a:defRPr>
                <a:latin typeface="Helvetica"/>
                <a:cs typeface="Helvetica"/>
              </a:defRPr>
            </a:lvl2pPr>
            <a:lvl3pPr marL="914400" indent="0">
              <a:buNone/>
              <a:defRPr>
                <a:latin typeface="Helvetica"/>
                <a:cs typeface="Helvetica"/>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p>
        </p:txBody>
      </p:sp>
    </p:spTree>
    <p:extLst>
      <p:ext uri="{BB962C8B-B14F-4D97-AF65-F5344CB8AC3E}">
        <p14:creationId xmlns:p14="http://schemas.microsoft.com/office/powerpoint/2010/main" val="377918456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2906"/>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788396"/>
            <a:ext cx="8229600" cy="3890963"/>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7010"/>
            <a:ext cx="8229600" cy="1143000"/>
          </a:xfrm>
        </p:spPr>
        <p:txBody>
          <a:bodyPr anchor="b"/>
          <a:lstStyle>
            <a:lvl1pPr algn="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803094"/>
            <a:ext cx="40386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26068"/>
            <a:ext cx="8229600" cy="1143000"/>
          </a:xfrm>
        </p:spPr>
        <p:txBody>
          <a:bodyPr anchor="b"/>
          <a:lstStyle>
            <a:lvl1pPr algn="l">
              <a:defRPr/>
            </a:lvl1pPr>
          </a:lstStyle>
          <a:p>
            <a:r>
              <a:rPr lang="en-CA"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6644029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11682315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28732869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371600" y="850770"/>
            <a:ext cx="6400800" cy="1640384"/>
          </a:xfrm>
        </p:spPr>
        <p:txBody>
          <a:bodyPr anchor="b"/>
          <a:lstStyle>
            <a:lvl1pPr>
              <a:lnSpc>
                <a:spcPct val="90000"/>
              </a:lnSpc>
              <a:defRPr sz="5400">
                <a:solidFill>
                  <a:schemeClr val="bg1"/>
                </a:solidFill>
                <a:latin typeface="Arial"/>
                <a:cs typeface="Arial"/>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2606430"/>
            <a:ext cx="6400800" cy="1555262"/>
          </a:xfrm>
        </p:spPr>
        <p:txBody>
          <a:bodyPr anchor="t"/>
          <a:lstStyle>
            <a:lvl1pPr marL="0" indent="0" algn="l">
              <a:buNone/>
              <a:defRPr>
                <a:solidFill>
                  <a:schemeClr val="accent4">
                    <a:lumMod val="60000"/>
                    <a:lumOff val="4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6"/>
          <p:cNvSpPr>
            <a:spLocks noGrp="1"/>
          </p:cNvSpPr>
          <p:nvPr>
            <p:ph type="body" sz="quarter" idx="10"/>
          </p:nvPr>
        </p:nvSpPr>
        <p:spPr>
          <a:xfrm>
            <a:off x="1371600" y="4425462"/>
            <a:ext cx="6400800" cy="1060938"/>
          </a:xfrm>
          <a:prstGeom prst="rect">
            <a:avLst/>
          </a:prstGeom>
        </p:spPr>
        <p:txBody>
          <a:bodyPr/>
          <a:lstStyle>
            <a:lvl1pPr marL="0" indent="0">
              <a:buNone/>
              <a:defRPr sz="2400">
                <a:solidFill>
                  <a:schemeClr val="bg1"/>
                </a:solidFill>
                <a:latin typeface="Arial"/>
                <a:cs typeface="Arial"/>
              </a:defRPr>
            </a:lvl1pPr>
            <a:lvl2pPr>
              <a:buNone/>
              <a:defRPr/>
            </a:lvl2pPr>
          </a:lstStyle>
          <a:p>
            <a:pPr lvl="0"/>
            <a:r>
              <a:rPr lang="en-US" dirty="0" smtClean="0"/>
              <a:t>Click to edit Master text styles</a:t>
            </a:r>
          </a:p>
        </p:txBody>
      </p:sp>
    </p:spTree>
    <p:extLst>
      <p:ext uri="{BB962C8B-B14F-4D97-AF65-F5344CB8AC3E}">
        <p14:creationId xmlns:p14="http://schemas.microsoft.com/office/powerpoint/2010/main" val="9905206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030"/>
            <a:ext cx="7772400" cy="1470025"/>
          </a:xfrm>
        </p:spPr>
        <p:txBody>
          <a:bodyPr/>
          <a:lstStyle>
            <a:lvl1pPr algn="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258075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8"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86"/>
            <a:ext cx="8229600" cy="1143000"/>
          </a:xfrm>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387938"/>
            <a:ext cx="8229600" cy="3890963"/>
          </a:xfrm>
        </p:spPr>
        <p:txBody>
          <a:bodyPr/>
          <a:lstStyle>
            <a:lvl1pPr>
              <a:defRPr>
                <a:latin typeface="Arial"/>
                <a:cs typeface="Arial"/>
              </a:defRPr>
            </a:lvl1pPr>
            <a:lvl2pPr>
              <a:defRPr>
                <a:latin typeface="Arial"/>
                <a:cs typeface="Arial"/>
              </a:defRPr>
            </a:lvl2pPr>
            <a:lvl3pPr>
              <a:defRPr>
                <a:latin typeface="Arial"/>
                <a:cs typeface="Arial"/>
              </a:defRPr>
            </a:lvl3pPr>
            <a:lvl4pPr>
              <a:defRPr sz="1800">
                <a:latin typeface="Arial"/>
                <a:cs typeface="Arial"/>
              </a:defRPr>
            </a:lvl4pPr>
            <a:lvl5pPr>
              <a:defRPr sz="1600">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456"/>
            <a:ext cx="8229600" cy="1143000"/>
          </a:xfrm>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1376456"/>
            <a:ext cx="8229600" cy="3548063"/>
          </a:xfrm>
        </p:spPr>
        <p:txBody>
          <a:bodyPr/>
          <a:lstStyle>
            <a:lvl1pPr marL="0" indent="0">
              <a:buNone/>
              <a:defRPr/>
            </a:lvl1pPr>
            <a:lvl2pPr marL="457200" indent="0">
              <a:buNone/>
              <a:defRPr/>
            </a:lvl2pPr>
            <a:lvl3pPr marL="914400" indent="0">
              <a:buNone/>
              <a:defRPr/>
            </a:lvl3pPr>
            <a:lvl4pPr marL="1371600" indent="0">
              <a:buNone/>
              <a:defRPr>
                <a:latin typeface="Helvetica"/>
                <a:cs typeface="Helvetica"/>
              </a:defRPr>
            </a:lvl4pPr>
            <a:lvl5pPr marL="1828800" indent="0">
              <a:buNone/>
              <a:defRPr>
                <a:latin typeface="Helvetica"/>
                <a:cs typeface="Helvetica"/>
              </a:defRPr>
            </a:lvl5pPr>
          </a:lstStyle>
          <a:p>
            <a:pPr lvl="0"/>
            <a:r>
              <a:rPr lang="en-CA" dirty="0" smtClean="0"/>
              <a:t>Click to edit Master text styles</a:t>
            </a:r>
            <a:endParaRPr lang="en-US" dirty="0"/>
          </a:p>
        </p:txBody>
      </p:sp>
      <p:sp>
        <p:nvSpPr>
          <p:cNvPr id="7"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38"/>
            <a:ext cx="8229600" cy="1181100"/>
          </a:xfrm>
        </p:spPr>
        <p:txBody>
          <a:body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4" name="Content Placeholder 3"/>
          <p:cNvSpPr>
            <a:spLocks noGrp="1"/>
          </p:cNvSpPr>
          <p:nvPr>
            <p:ph sz="half" idx="2"/>
          </p:nvPr>
        </p:nvSpPr>
        <p:spPr>
          <a:xfrm>
            <a:off x="4648200" y="1420584"/>
            <a:ext cx="4038600" cy="40941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p:txBody>
      </p:sp>
      <p:sp>
        <p:nvSpPr>
          <p:cNvPr id="7" name="Slide Number Placeholder 6"/>
          <p:cNvSpPr>
            <a:spLocks noGrp="1"/>
          </p:cNvSpPr>
          <p:nvPr>
            <p:ph type="sldNum" sz="quarter" idx="12"/>
          </p:nvPr>
        </p:nvSpPr>
        <p:spPr/>
        <p:txBody>
          <a:bodyPr/>
          <a:lstStyle>
            <a:lvl1pPr algn="l">
              <a:defRPr>
                <a:latin typeface="Arial"/>
                <a:cs typeface="Arial"/>
              </a:defRPr>
            </a:lvl1pPr>
          </a:lstStyle>
          <a:p>
            <a:fld id="{0165B7C2-3226-754E-A4F2-C2B315718F1D}"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2.xml"/><Relationship Id="rId8"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 Id="rId8"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7330" y="551551"/>
            <a:ext cx="7865619" cy="109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dirty="0"/>
              <a:t>Click to edit Master title style</a:t>
            </a:r>
            <a:endParaRPr lang="en-US" dirty="0"/>
          </a:p>
        </p:txBody>
      </p:sp>
      <p:sp>
        <p:nvSpPr>
          <p:cNvPr id="1027" name="Text Placeholder 2"/>
          <p:cNvSpPr>
            <a:spLocks noGrp="1"/>
          </p:cNvSpPr>
          <p:nvPr>
            <p:ph type="body" idx="1"/>
          </p:nvPr>
        </p:nvSpPr>
        <p:spPr bwMode="auto">
          <a:xfrm>
            <a:off x="779463" y="1991504"/>
            <a:ext cx="7583487"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p:txBody>
      </p:sp>
      <p:pic>
        <p:nvPicPr>
          <p:cNvPr id="7" name="Picture 6" descr="blueboxlogov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86667" y="6345631"/>
            <a:ext cx="1077547" cy="53322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71" r:id="rId2"/>
    <p:sldLayoutId id="2147483673" r:id="rId3"/>
    <p:sldLayoutId id="2147483676" r:id="rId4"/>
    <p:sldLayoutId id="2147483677" r:id="rId5"/>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4400" b="1" kern="1200">
          <a:solidFill>
            <a:srgbClr val="86AADD"/>
          </a:solidFill>
          <a:latin typeface="Arial"/>
          <a:ea typeface="+mj-ea"/>
          <a:cs typeface="Arial"/>
        </a:defRPr>
      </a:lvl1pPr>
      <a:lvl2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2pPr>
      <a:lvl3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3pPr>
      <a:lvl4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4pPr>
      <a:lvl5pPr algn="l" rtl="0" eaLnBrk="0" fontAlgn="base" hangingPunct="0">
        <a:spcBef>
          <a:spcPct val="0"/>
        </a:spcBef>
        <a:spcAft>
          <a:spcPct val="0"/>
        </a:spcAft>
        <a:defRPr sz="4400" b="1">
          <a:solidFill>
            <a:srgbClr val="86AADD"/>
          </a:solidFill>
          <a:latin typeface="Candara" charset="0"/>
          <a:ea typeface="ＭＳ Ｐゴシック" charset="-128"/>
          <a:cs typeface="ＭＳ Ｐゴシック" charset="-128"/>
        </a:defRPr>
      </a:lvl5pPr>
      <a:lvl6pPr marL="457200" algn="l" rtl="0" fontAlgn="base">
        <a:spcBef>
          <a:spcPct val="0"/>
        </a:spcBef>
        <a:spcAft>
          <a:spcPct val="0"/>
        </a:spcAft>
        <a:defRPr sz="3800">
          <a:solidFill>
            <a:schemeClr val="bg1"/>
          </a:solidFill>
          <a:latin typeface="Trebuchet MS" pitchFamily="34" charset="0"/>
        </a:defRPr>
      </a:lvl6pPr>
      <a:lvl7pPr marL="914400" algn="l" rtl="0" fontAlgn="base">
        <a:spcBef>
          <a:spcPct val="0"/>
        </a:spcBef>
        <a:spcAft>
          <a:spcPct val="0"/>
        </a:spcAft>
        <a:defRPr sz="3800">
          <a:solidFill>
            <a:schemeClr val="bg1"/>
          </a:solidFill>
          <a:latin typeface="Trebuchet MS" pitchFamily="34" charset="0"/>
        </a:defRPr>
      </a:lvl7pPr>
      <a:lvl8pPr marL="1371600" algn="l" rtl="0" fontAlgn="base">
        <a:spcBef>
          <a:spcPct val="0"/>
        </a:spcBef>
        <a:spcAft>
          <a:spcPct val="0"/>
        </a:spcAft>
        <a:defRPr sz="3800">
          <a:solidFill>
            <a:schemeClr val="bg1"/>
          </a:solidFill>
          <a:latin typeface="Trebuchet MS" pitchFamily="34" charset="0"/>
        </a:defRPr>
      </a:lvl8pPr>
      <a:lvl9pPr marL="1828800" algn="l" rtl="0" fontAlgn="base">
        <a:spcBef>
          <a:spcPct val="0"/>
        </a:spcBef>
        <a:spcAft>
          <a:spcPct val="0"/>
        </a:spcAft>
        <a:defRPr sz="3800">
          <a:solidFill>
            <a:schemeClr val="bg1"/>
          </a:solidFill>
          <a:latin typeface="Trebuchet MS" pitchFamily="34" charset="0"/>
        </a:defRPr>
      </a:lvl9pPr>
    </p:titleStyle>
    <p:bodyStyle>
      <a:lvl1pPr marL="533400" indent="-533400" algn="l" rtl="0" eaLnBrk="0" fontAlgn="base" hangingPunct="0">
        <a:lnSpc>
          <a:spcPct val="100000"/>
        </a:lnSpc>
        <a:spcBef>
          <a:spcPts val="2000"/>
        </a:spcBef>
        <a:spcAft>
          <a:spcPct val="0"/>
        </a:spcAft>
        <a:buFont typeface="Wingdings 2" pitchFamily="-105" charset="2"/>
        <a:buChar char=""/>
        <a:defRPr sz="3200" kern="1200">
          <a:solidFill>
            <a:srgbClr val="1B3861"/>
          </a:solidFill>
          <a:latin typeface="Arial"/>
          <a:ea typeface="+mn-ea"/>
          <a:cs typeface="Arial"/>
        </a:defRPr>
      </a:lvl1pPr>
      <a:lvl2pPr marL="812800" indent="-530225" algn="l" rtl="0" eaLnBrk="0" fontAlgn="base" hangingPunct="0">
        <a:lnSpc>
          <a:spcPct val="100000"/>
        </a:lnSpc>
        <a:spcBef>
          <a:spcPts val="600"/>
        </a:spcBef>
        <a:spcAft>
          <a:spcPct val="0"/>
        </a:spcAft>
        <a:buFont typeface="Wingdings 2" pitchFamily="-105" charset="2"/>
        <a:buChar char=""/>
        <a:defRPr sz="2800" kern="1200">
          <a:solidFill>
            <a:schemeClr val="tx2"/>
          </a:solidFill>
          <a:latin typeface="Arial"/>
          <a:ea typeface="+mn-ea"/>
          <a:cs typeface="Arial"/>
        </a:defRPr>
      </a:lvl2pPr>
      <a:lvl3pPr marL="1079500" indent="-501650" algn="l" rtl="0" eaLnBrk="0" fontAlgn="base" hangingPunct="0">
        <a:lnSpc>
          <a:spcPct val="100000"/>
        </a:lnSpc>
        <a:spcBef>
          <a:spcPts val="600"/>
        </a:spcBef>
        <a:spcAft>
          <a:spcPct val="0"/>
        </a:spcAft>
        <a:buFont typeface="Wingdings 2" pitchFamily="-105" charset="2"/>
        <a:buChar char=""/>
        <a:defRPr sz="2000" kern="1200">
          <a:solidFill>
            <a:schemeClr val="tx2"/>
          </a:solidFill>
          <a:latin typeface="Arial"/>
          <a:ea typeface="+mn-ea"/>
          <a:cs typeface="Arial"/>
        </a:defRPr>
      </a:lvl3pPr>
      <a:lvl4pPr marL="1143000"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4pPr>
      <a:lvl5pPr marL="1425575" indent="-282575" algn="l" rtl="0" eaLnBrk="0" fontAlgn="base" hangingPunct="0">
        <a:spcBef>
          <a:spcPts val="600"/>
        </a:spcBef>
        <a:spcAft>
          <a:spcPct val="0"/>
        </a:spcAft>
        <a:buFont typeface="Wingdings 2" pitchFamily="-105" charset="2"/>
        <a:buChar char=""/>
        <a:defRPr kern="1200">
          <a:solidFill>
            <a:schemeClr val="tx2"/>
          </a:solidFill>
          <a:latin typeface="Trebuchet MS"/>
          <a:ea typeface="Trebuchet MS" charset="0"/>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1425"/>
            <a:ext cx="8229600" cy="1143000"/>
          </a:xfrm>
          <a:prstGeom prst="rect">
            <a:avLst/>
          </a:prstGeom>
        </p:spPr>
        <p:txBody>
          <a:bodyPr vert="horz" lIns="91440" tIns="45720" rIns="91440" bIns="45720" rtlCol="0" anchor="b">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96619"/>
            <a:ext cx="8229600" cy="3548063"/>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sp>
        <p:nvSpPr>
          <p:cNvPr id="6" name="Slide Number Placeholder 5"/>
          <p:cNvSpPr>
            <a:spLocks noGrp="1"/>
          </p:cNvSpPr>
          <p:nvPr>
            <p:ph type="sldNum" sz="quarter" idx="4"/>
          </p:nvPr>
        </p:nvSpPr>
        <p:spPr>
          <a:xfrm>
            <a:off x="322069" y="6362143"/>
            <a:ext cx="490732" cy="365125"/>
          </a:xfrm>
          <a:prstGeom prst="rect">
            <a:avLst/>
          </a:prstGeom>
        </p:spPr>
        <p:txBody>
          <a:bodyPr vert="horz" lIns="91440" tIns="45720" rIns="91440" bIns="45720" rtlCol="0" anchor="ctr"/>
          <a:lstStyle>
            <a:lvl1pPr algn="l">
              <a:defRPr sz="1200">
                <a:solidFill>
                  <a:schemeClr val="bg1">
                    <a:lumMod val="75000"/>
                  </a:schemeClr>
                </a:solidFill>
                <a:latin typeface="Arial"/>
                <a:cs typeface="Arial"/>
              </a:defRPr>
            </a:lvl1pPr>
          </a:lstStyle>
          <a:p>
            <a:fld id="{0165B7C2-3226-754E-A4F2-C2B315718F1D}" type="slidenum">
              <a:rPr lang="en-US" smtClean="0"/>
              <a:pPr/>
              <a:t>‹#›</a:t>
            </a:fld>
            <a:endParaRPr lang="en-US" dirty="0"/>
          </a:p>
        </p:txBody>
      </p:sp>
      <p:pic>
        <p:nvPicPr>
          <p:cNvPr id="7" name="Picture 6" descr="blueboxlogov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86667" y="6345631"/>
            <a:ext cx="1077547" cy="5332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4" r:id="rId5"/>
    <p:sldLayoutId id="2147483658"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9244"/>
            <a:ext cx="8229600" cy="1143000"/>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731294"/>
            <a:ext cx="8229600" cy="4057650"/>
          </a:xfrm>
          <a:prstGeom prst="rect">
            <a:avLst/>
          </a:prstGeom>
        </p:spPr>
        <p:txBody>
          <a:bodyPr vert="horz" lIns="91440" tIns="45720" rIns="91440" bIns="45720" rtlCol="0">
            <a:noAutofit/>
          </a:bodyPr>
          <a:lstStyle/>
          <a:p>
            <a:pPr lvl="0"/>
            <a:r>
              <a:rPr lang="en-CA" dirty="0" smtClean="0"/>
              <a:t>Click to edit Master text styles</a:t>
            </a:r>
          </a:p>
          <a:p>
            <a:pPr lvl="1"/>
            <a:r>
              <a:rPr lang="en-CA" dirty="0" smtClean="0"/>
              <a:t>Second level</a:t>
            </a:r>
          </a:p>
          <a:p>
            <a:pPr lvl="2"/>
            <a:r>
              <a:rPr lang="en-CA" dirty="0" smtClean="0"/>
              <a:t>Third level</a:t>
            </a:r>
          </a:p>
        </p:txBody>
      </p:sp>
      <p:pic>
        <p:nvPicPr>
          <p:cNvPr id="6" name="Picture 5" descr="blueboxlogov1-.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9153" y="0"/>
            <a:ext cx="1077547" cy="533220"/>
          </a:xfrm>
          <a:prstGeom prst="rect">
            <a:avLst/>
          </a:prstGeom>
        </p:spPr>
      </p:pic>
      <p:sp>
        <p:nvSpPr>
          <p:cNvPr id="9" name="Slide Number Placeholder 5"/>
          <p:cNvSpPr txBox="1">
            <a:spLocks/>
          </p:cNvSpPr>
          <p:nvPr userDrawn="1"/>
        </p:nvSpPr>
        <p:spPr>
          <a:xfrm>
            <a:off x="8373868" y="6362143"/>
            <a:ext cx="49073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lumMod val="75000"/>
                  </a:schemeClr>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165B7C2-3226-754E-A4F2-C2B315718F1D}" type="slidenum">
              <a:rPr lang="en-US" smtClean="0">
                <a:latin typeface="Arial"/>
                <a:cs typeface="Arial"/>
              </a:rPr>
              <a:pPr algn="r"/>
              <a:t>‹#›</a:t>
            </a:fld>
            <a:endParaRPr lang="en-US"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3" r:id="rId4"/>
    <p:sldLayoutId id="2147483664" r:id="rId5"/>
    <p:sldLayoutId id="2147483665" r:id="rId6"/>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600" kern="1200">
          <a:solidFill>
            <a:srgbClr val="1B386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1B386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1B386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4pPr>
      <a:lvl5pPr marL="2057400" indent="-228600" algn="l" defTabSz="457200" rtl="0" eaLnBrk="1" latinLnBrk="0" hangingPunct="1">
        <a:spcBef>
          <a:spcPct val="20000"/>
        </a:spcBef>
        <a:buFont typeface="Arial"/>
        <a:buChar char="»"/>
        <a:defRPr sz="2000" kern="1200">
          <a:solidFill>
            <a:srgbClr val="1B386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Competing in Clean Energy</a:t>
            </a:r>
            <a:endParaRPr lang="en-US" dirty="0"/>
          </a:p>
        </p:txBody>
      </p:sp>
      <p:sp>
        <p:nvSpPr>
          <p:cNvPr id="3" name="Subtitle 2"/>
          <p:cNvSpPr>
            <a:spLocks noGrp="1"/>
          </p:cNvSpPr>
          <p:nvPr>
            <p:ph type="subTitle" idx="1"/>
          </p:nvPr>
        </p:nvSpPr>
        <p:spPr>
          <a:xfrm>
            <a:off x="1371600" y="2606430"/>
            <a:ext cx="6667500" cy="1555262"/>
          </a:xfrm>
        </p:spPr>
        <p:txBody>
          <a:bodyPr/>
          <a:lstStyle/>
          <a:p>
            <a:r>
              <a:rPr lang="en-US" dirty="0" smtClean="0"/>
              <a:t>Opportunities and challenges businesses face capitalizing on </a:t>
            </a:r>
            <a:br>
              <a:rPr lang="en-US" dirty="0" smtClean="0"/>
            </a:br>
            <a:r>
              <a:rPr lang="en-US" dirty="0" smtClean="0"/>
              <a:t>the global transition to clean energy</a:t>
            </a:r>
            <a:endParaRPr lang="en-US" dirty="0"/>
          </a:p>
        </p:txBody>
      </p:sp>
      <p:sp>
        <p:nvSpPr>
          <p:cNvPr id="4" name="Text Placeholder 3"/>
          <p:cNvSpPr>
            <a:spLocks noGrp="1"/>
          </p:cNvSpPr>
          <p:nvPr>
            <p:ph type="body" sz="quarter" idx="10"/>
          </p:nvPr>
        </p:nvSpPr>
        <p:spPr/>
        <p:txBody>
          <a:bodyPr/>
          <a:lstStyle/>
          <a:p>
            <a:endParaRPr lang="en-US" dirty="0" smtClean="0"/>
          </a:p>
          <a:p>
            <a:r>
              <a:rPr lang="en-US" dirty="0" smtClean="0"/>
              <a:t>Penelope Comette</a:t>
            </a:r>
            <a:endParaRPr lang="en-US" dirty="0"/>
          </a:p>
        </p:txBody>
      </p:sp>
    </p:spTree>
    <p:extLst>
      <p:ext uri="{BB962C8B-B14F-4D97-AF65-F5344CB8AC3E}">
        <p14:creationId xmlns:p14="http://schemas.microsoft.com/office/powerpoint/2010/main" val="3606201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eting_in_clean_energy_low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5" y="970792"/>
            <a:ext cx="3531110" cy="4569257"/>
          </a:xfrm>
          <a:prstGeom prst="rect">
            <a:avLst/>
          </a:prstGeom>
          <a:effectLst>
            <a:outerShdw blurRad="206375" algn="ctr" rotWithShape="0">
              <a:prstClr val="black">
                <a:alpha val="55000"/>
              </a:prstClr>
            </a:outerShdw>
          </a:effectLst>
        </p:spPr>
      </p:pic>
      <p:sp>
        <p:nvSpPr>
          <p:cNvPr id="5" name="Slide Number Placeholder 4"/>
          <p:cNvSpPr>
            <a:spLocks noGrp="1"/>
          </p:cNvSpPr>
          <p:nvPr>
            <p:ph type="sldNum" sz="quarter" idx="12"/>
          </p:nvPr>
        </p:nvSpPr>
        <p:spPr/>
        <p:txBody>
          <a:bodyPr/>
          <a:lstStyle/>
          <a:p>
            <a:fld id="{0165B7C2-3226-754E-A4F2-C2B315718F1D}" type="slidenum">
              <a:rPr lang="en-US" smtClean="0"/>
              <a:pPr/>
              <a:t>10</a:t>
            </a:fld>
            <a:endParaRPr lang="en-US" dirty="0"/>
          </a:p>
        </p:txBody>
      </p:sp>
      <p:sp>
        <p:nvSpPr>
          <p:cNvPr id="2" name="Rectangle 1"/>
          <p:cNvSpPr/>
          <p:nvPr/>
        </p:nvSpPr>
        <p:spPr>
          <a:xfrm>
            <a:off x="4674631" y="2066693"/>
            <a:ext cx="3274969" cy="747897"/>
          </a:xfrm>
          <a:prstGeom prst="rect">
            <a:avLst/>
          </a:prstGeom>
        </p:spPr>
        <p:txBody>
          <a:bodyPr wrap="square">
            <a:spAutoFit/>
          </a:bodyPr>
          <a:lstStyle/>
          <a:p>
            <a:pPr marL="180000">
              <a:lnSpc>
                <a:spcPct val="120000"/>
              </a:lnSpc>
            </a:pPr>
            <a:r>
              <a:rPr lang="en-US" dirty="0" smtClean="0">
                <a:solidFill>
                  <a:schemeClr val="tx2"/>
                </a:solidFill>
                <a:latin typeface="Arial"/>
                <a:cs typeface="Arial"/>
              </a:rPr>
              <a:t>Download full report:</a:t>
            </a:r>
          </a:p>
          <a:p>
            <a:pPr marL="180000">
              <a:lnSpc>
                <a:spcPct val="120000"/>
              </a:lnSpc>
            </a:pPr>
            <a:r>
              <a:rPr lang="en-US" b="1" dirty="0" err="1" smtClean="0">
                <a:solidFill>
                  <a:schemeClr val="tx2"/>
                </a:solidFill>
                <a:latin typeface="Arial"/>
                <a:cs typeface="Arial"/>
              </a:rPr>
              <a:t>pembina.org</a:t>
            </a:r>
            <a:endParaRPr lang="en-US" b="1" dirty="0">
              <a:solidFill>
                <a:schemeClr val="tx2"/>
              </a:solidFill>
              <a:latin typeface="Arial"/>
              <a:cs typeface="Arial"/>
            </a:endParaRPr>
          </a:p>
        </p:txBody>
      </p:sp>
    </p:spTree>
    <p:extLst>
      <p:ext uri="{BB962C8B-B14F-4D97-AF65-F5344CB8AC3E}">
        <p14:creationId xmlns:p14="http://schemas.microsoft.com/office/powerpoint/2010/main" val="14842370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1" y="1157288"/>
            <a:ext cx="8229600" cy="4279900"/>
          </a:xfrm>
        </p:spPr>
        <p:txBody>
          <a:bodyPr/>
          <a:lstStyle/>
          <a:p>
            <a:pPr algn="ctr"/>
            <a:r>
              <a:rPr lang="en-US" sz="6000" b="0" dirty="0" smtClean="0">
                <a:solidFill>
                  <a:schemeClr val="bg1"/>
                </a:solidFill>
                <a:effectLst>
                  <a:outerShdw blurRad="69850" dir="2700000" algn="tl" rotWithShape="0">
                    <a:srgbClr val="000000">
                      <a:alpha val="80000"/>
                    </a:srgbClr>
                  </a:outerShdw>
                </a:effectLst>
              </a:rPr>
              <a:t>Global opportunity </a:t>
            </a:r>
            <a:r>
              <a:rPr lang="en-US" sz="5400" dirty="0" smtClean="0">
                <a:solidFill>
                  <a:schemeClr val="bg1"/>
                </a:solidFill>
                <a:effectLst>
                  <a:outerShdw blurRad="69850" dir="2700000" algn="tl" rotWithShape="0">
                    <a:srgbClr val="000000">
                      <a:alpha val="80000"/>
                    </a:srgbClr>
                  </a:outerShdw>
                </a:effectLst>
              </a:rPr>
              <a:t/>
            </a:r>
            <a:br>
              <a:rPr lang="en-US" sz="5400" dirty="0" smtClean="0">
                <a:solidFill>
                  <a:schemeClr val="bg1"/>
                </a:solidFill>
                <a:effectLst>
                  <a:outerShdw blurRad="69850" dir="2700000" algn="tl" rotWithShape="0">
                    <a:srgbClr val="000000">
                      <a:alpha val="80000"/>
                    </a:srgbClr>
                  </a:outerShdw>
                </a:effectLst>
              </a:rPr>
            </a:br>
            <a:r>
              <a:rPr lang="en-US" sz="12000" dirty="0" smtClean="0">
                <a:solidFill>
                  <a:srgbClr val="FF9E40"/>
                </a:solidFill>
                <a:effectLst>
                  <a:outerShdw blurRad="69850" dir="2700000" algn="tl" rotWithShape="0">
                    <a:srgbClr val="000000">
                      <a:alpha val="80000"/>
                    </a:srgbClr>
                  </a:outerShdw>
                </a:effectLst>
              </a:rPr>
              <a:t>$1 Trillion</a:t>
            </a:r>
            <a:r>
              <a:rPr lang="en-US" sz="5400" dirty="0" smtClean="0">
                <a:solidFill>
                  <a:srgbClr val="FF9E40"/>
                </a:solidFill>
                <a:effectLst>
                  <a:outerShdw blurRad="69850" dir="2700000" algn="tl" rotWithShape="0">
                    <a:srgbClr val="000000">
                      <a:alpha val="80000"/>
                    </a:srgbClr>
                  </a:outerShdw>
                </a:effectLst>
              </a:rPr>
              <a:t/>
            </a:r>
            <a:br>
              <a:rPr lang="en-US" sz="5400" dirty="0" smtClean="0">
                <a:solidFill>
                  <a:srgbClr val="FF9E40"/>
                </a:solidFill>
                <a:effectLst>
                  <a:outerShdw blurRad="69850" dir="2700000" algn="tl" rotWithShape="0">
                    <a:srgbClr val="000000">
                      <a:alpha val="80000"/>
                    </a:srgbClr>
                  </a:outerShdw>
                </a:effectLst>
              </a:rPr>
            </a:br>
            <a:r>
              <a:rPr lang="en-US" sz="6000" b="0" dirty="0" smtClean="0">
                <a:solidFill>
                  <a:schemeClr val="bg1"/>
                </a:solidFill>
                <a:effectLst>
                  <a:outerShdw blurRad="69850" dir="2700000" algn="tl" rotWithShape="0">
                    <a:srgbClr val="000000">
                      <a:alpha val="80000"/>
                    </a:srgbClr>
                  </a:outerShdw>
                </a:effectLst>
              </a:rPr>
              <a:t>$3 Trillion in 2020</a:t>
            </a:r>
            <a:r>
              <a:rPr lang="en-US" sz="5400" dirty="0" smtClean="0">
                <a:solidFill>
                  <a:schemeClr val="bg1"/>
                </a:solidFill>
                <a:effectLst>
                  <a:outerShdw blurRad="69850" dir="2700000" algn="tl" rotWithShape="0">
                    <a:srgbClr val="000000">
                      <a:alpha val="80000"/>
                    </a:srgbClr>
                  </a:outerShdw>
                </a:effectLst>
              </a:rPr>
              <a:t/>
            </a:r>
            <a:br>
              <a:rPr lang="en-US" sz="5400" dirty="0" smtClean="0">
                <a:solidFill>
                  <a:schemeClr val="bg1"/>
                </a:solidFill>
                <a:effectLst>
                  <a:outerShdw blurRad="69850" dir="2700000" algn="tl" rotWithShape="0">
                    <a:srgbClr val="000000">
                      <a:alpha val="80000"/>
                    </a:srgbClr>
                  </a:outerShdw>
                </a:effectLst>
              </a:rPr>
            </a:br>
            <a:endParaRPr lang="en-US" sz="5400" dirty="0">
              <a:solidFill>
                <a:schemeClr val="bg1"/>
              </a:solidFill>
              <a:effectLst>
                <a:outerShdw blurRad="69850" dir="2700000" algn="tl" rotWithShape="0">
                  <a:srgbClr val="000000">
                    <a:alpha val="80000"/>
                  </a:srgbClr>
                </a:outerShdw>
              </a:effectLst>
            </a:endParaRPr>
          </a:p>
        </p:txBody>
      </p:sp>
      <p:sp>
        <p:nvSpPr>
          <p:cNvPr id="4" name="Slide Number Placeholder 3"/>
          <p:cNvSpPr>
            <a:spLocks noGrp="1"/>
          </p:cNvSpPr>
          <p:nvPr>
            <p:ph type="sldNum" sz="quarter" idx="4"/>
          </p:nvPr>
        </p:nvSpPr>
        <p:spPr/>
        <p:txBody>
          <a:bodyPr/>
          <a:lstStyle/>
          <a:p>
            <a:fld id="{0165B7C2-3226-754E-A4F2-C2B315718F1D}" type="slidenum">
              <a:rPr lang="en-US" smtClean="0"/>
              <a:pPr/>
              <a:t>2</a:t>
            </a:fld>
            <a:endParaRPr lang="en-US" dirty="0"/>
          </a:p>
        </p:txBody>
      </p:sp>
      <p:sp>
        <p:nvSpPr>
          <p:cNvPr id="10" name="Title 1"/>
          <p:cNvSpPr txBox="1">
            <a:spLocks/>
          </p:cNvSpPr>
          <p:nvPr/>
        </p:nvSpPr>
        <p:spPr>
          <a:xfrm>
            <a:off x="449069" y="71438"/>
            <a:ext cx="8229600" cy="4279900"/>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4400" b="1" kern="1200">
                <a:solidFill>
                  <a:srgbClr val="86AADD"/>
                </a:solidFill>
                <a:latin typeface="Arial"/>
                <a:ea typeface="+mj-ea"/>
                <a:cs typeface="Arial"/>
              </a:defRPr>
            </a:lvl1pPr>
          </a:lstStyle>
          <a:p>
            <a:pPr algn="ctr"/>
            <a:r>
              <a:rPr lang="en-US" sz="20000" dirty="0" smtClean="0">
                <a:solidFill>
                  <a:srgbClr val="FF9E40"/>
                </a:solidFill>
                <a:effectLst>
                  <a:outerShdw blurRad="69850" dir="2700000" algn="tl" rotWithShape="0">
                    <a:srgbClr val="000000">
                      <a:alpha val="80000"/>
                    </a:srgbClr>
                  </a:outerShdw>
                </a:effectLst>
              </a:rPr>
              <a:t>1%</a:t>
            </a:r>
            <a:endParaRPr lang="en-US" sz="20000" dirty="0">
              <a:solidFill>
                <a:srgbClr val="FF9E40"/>
              </a:solidFill>
              <a:effectLst>
                <a:outerShdw blurRad="69850" dir="2700000" algn="tl" rotWithShape="0">
                  <a:srgbClr val="000000">
                    <a:alpha val="80000"/>
                  </a:srgbClr>
                </a:outerShdw>
              </a:effectLst>
            </a:endParaRPr>
          </a:p>
        </p:txBody>
      </p:sp>
    </p:spTree>
    <p:extLst>
      <p:ext uri="{BB962C8B-B14F-4D97-AF65-F5344CB8AC3E}">
        <p14:creationId xmlns:p14="http://schemas.microsoft.com/office/powerpoint/2010/main" val="4014461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eting_in_clean_energy_low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011" y="532843"/>
            <a:ext cx="4495054" cy="5816600"/>
          </a:xfrm>
          <a:prstGeom prst="rect">
            <a:avLst/>
          </a:prstGeom>
          <a:effectLst>
            <a:outerShdw blurRad="206375" algn="ctr" rotWithShape="0">
              <a:prstClr val="black">
                <a:alpha val="55000"/>
              </a:prstClr>
            </a:outerShdw>
          </a:effectLst>
        </p:spPr>
      </p:pic>
      <p:sp>
        <p:nvSpPr>
          <p:cNvPr id="5" name="Slide Number Placeholder 4"/>
          <p:cNvSpPr>
            <a:spLocks noGrp="1"/>
          </p:cNvSpPr>
          <p:nvPr>
            <p:ph type="sldNum" sz="quarter" idx="12"/>
          </p:nvPr>
        </p:nvSpPr>
        <p:spPr/>
        <p:txBody>
          <a:bodyPr/>
          <a:lstStyle/>
          <a:p>
            <a:fld id="{0165B7C2-3226-754E-A4F2-C2B315718F1D}" type="slidenum">
              <a:rPr lang="en-US" smtClean="0"/>
              <a:pPr/>
              <a:t>3</a:t>
            </a:fld>
            <a:endParaRPr lang="en-US" dirty="0"/>
          </a:p>
        </p:txBody>
      </p:sp>
      <p:grpSp>
        <p:nvGrpSpPr>
          <p:cNvPr id="10" name="Group 9"/>
          <p:cNvGrpSpPr/>
          <p:nvPr/>
        </p:nvGrpSpPr>
        <p:grpSpPr>
          <a:xfrm>
            <a:off x="1117602" y="1282700"/>
            <a:ext cx="6817916" cy="3924300"/>
            <a:chOff x="1117602" y="1282700"/>
            <a:chExt cx="6817916" cy="3924300"/>
          </a:xfrm>
        </p:grpSpPr>
        <p:sp>
          <p:nvSpPr>
            <p:cNvPr id="9" name="Rectangle 8"/>
            <p:cNvSpPr/>
            <p:nvPr/>
          </p:nvSpPr>
          <p:spPr>
            <a:xfrm>
              <a:off x="1117602" y="1282700"/>
              <a:ext cx="6817916" cy="3924300"/>
            </a:xfrm>
            <a:prstGeom prst="rect">
              <a:avLst/>
            </a:prstGeom>
            <a:solidFill>
              <a:schemeClr val="tx2">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16050" y="1727200"/>
              <a:ext cx="6254750" cy="3030573"/>
            </a:xfrm>
            <a:prstGeom prst="rect">
              <a:avLst/>
            </a:prstGeom>
            <a:noFill/>
          </p:spPr>
          <p:txBody>
            <a:bodyPr wrap="square" rtlCol="0">
              <a:spAutoFit/>
            </a:bodyPr>
            <a:lstStyle/>
            <a:p>
              <a:pPr>
                <a:lnSpc>
                  <a:spcPct val="120000"/>
                </a:lnSpc>
              </a:pPr>
              <a:r>
                <a:rPr lang="en-US" sz="3200" b="1" dirty="0" smtClean="0">
                  <a:solidFill>
                    <a:srgbClr val="FF9E40"/>
                  </a:solidFill>
                  <a:latin typeface="Arial"/>
                  <a:cs typeface="Arial"/>
                </a:rPr>
                <a:t>Clean Energy Entrepreneurs:</a:t>
              </a:r>
              <a:endParaRPr lang="en-US" sz="3200" b="1" dirty="0" smtClean="0">
                <a:solidFill>
                  <a:schemeClr val="bg1"/>
                </a:solidFill>
                <a:latin typeface="Arial"/>
                <a:cs typeface="Arial"/>
              </a:endParaRPr>
            </a:p>
            <a:p>
              <a:pPr>
                <a:lnSpc>
                  <a:spcPct val="120000"/>
                </a:lnSpc>
              </a:pPr>
              <a:r>
                <a:rPr lang="en-US" sz="3200" dirty="0" smtClean="0">
                  <a:solidFill>
                    <a:schemeClr val="bg1"/>
                  </a:solidFill>
                  <a:latin typeface="Arial"/>
                  <a:cs typeface="Arial"/>
                </a:rPr>
                <a:t>individuals </a:t>
              </a:r>
              <a:r>
                <a:rPr lang="en-US" sz="3200" dirty="0">
                  <a:solidFill>
                    <a:schemeClr val="bg1"/>
                  </a:solidFill>
                  <a:latin typeface="Arial"/>
                  <a:cs typeface="Arial"/>
                </a:rPr>
                <a:t>and companies that design, develop and manufacture clean energy technologies and/or provide supporting services</a:t>
              </a:r>
            </a:p>
          </p:txBody>
        </p:sp>
      </p:grpSp>
    </p:spTree>
    <p:extLst>
      <p:ext uri="{BB962C8B-B14F-4D97-AF65-F5344CB8AC3E}">
        <p14:creationId xmlns:p14="http://schemas.microsoft.com/office/powerpoint/2010/main" val="48898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0"/>
            <a:ext cx="2412999" cy="12598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a:xfrm>
            <a:off x="322069" y="6349753"/>
            <a:ext cx="490732" cy="365125"/>
          </a:xfrm>
        </p:spPr>
        <p:txBody>
          <a:bodyPr/>
          <a:lstStyle/>
          <a:p>
            <a:fld id="{0165B7C2-3226-754E-A4F2-C2B315718F1D}" type="slidenum">
              <a:rPr lang="en-US" smtClean="0"/>
              <a:pPr/>
              <a:t>4</a:t>
            </a:fld>
            <a:endParaRPr lang="en-US" dirty="0"/>
          </a:p>
        </p:txBody>
      </p:sp>
      <p:grpSp>
        <p:nvGrpSpPr>
          <p:cNvPr id="6" name="Group 5"/>
          <p:cNvGrpSpPr/>
          <p:nvPr/>
        </p:nvGrpSpPr>
        <p:grpSpPr>
          <a:xfrm>
            <a:off x="4557850" y="1262901"/>
            <a:ext cx="4609879" cy="4557549"/>
            <a:chOff x="-14060" y="1262901"/>
            <a:chExt cx="4609879" cy="4557549"/>
          </a:xfrm>
        </p:grpSpPr>
        <p:pic>
          <p:nvPicPr>
            <p:cNvPr id="23" name="Picture 22" descr="parli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 y="1273850"/>
              <a:ext cx="4591238" cy="4546600"/>
            </a:xfrm>
            <a:prstGeom prst="rect">
              <a:avLst/>
            </a:prstGeom>
          </p:spPr>
        </p:pic>
        <p:sp>
          <p:nvSpPr>
            <p:cNvPr id="24" name="Rectangle 5"/>
            <p:cNvSpPr>
              <a:spLocks noChangeArrowheads="1"/>
            </p:cNvSpPr>
            <p:nvPr/>
          </p:nvSpPr>
          <p:spPr bwMode="gray">
            <a:xfrm>
              <a:off x="-14060" y="1262901"/>
              <a:ext cx="4609879" cy="1257300"/>
            </a:xfrm>
            <a:prstGeom prst="rect">
              <a:avLst/>
            </a:prstGeom>
            <a:solidFill>
              <a:schemeClr val="bg1">
                <a:lumMod val="85000"/>
              </a:schemeClr>
            </a:solidFill>
            <a:ln w="9525">
              <a:noFill/>
              <a:miter lim="800000"/>
              <a:headEnd/>
              <a:tailEnd/>
            </a:ln>
          </p:spPr>
          <p:txBody>
            <a:bodyPr tIns="91440" bIns="91440" anchor="ctr"/>
            <a:lstStyle/>
            <a:p>
              <a:pPr marL="180000"/>
              <a:r>
                <a:rPr lang="en-US" sz="3200" b="1" dirty="0" smtClean="0">
                  <a:solidFill>
                    <a:schemeClr val="tx2"/>
                  </a:solidFill>
                  <a:latin typeface="Arial"/>
                  <a:cs typeface="Arial"/>
                </a:rPr>
                <a:t>Lack of long-term, stable policy</a:t>
              </a:r>
              <a:endParaRPr lang="en-US" sz="3200" b="1" dirty="0">
                <a:solidFill>
                  <a:schemeClr val="tx2"/>
                </a:solidFill>
                <a:latin typeface="Arial"/>
                <a:cs typeface="Arial"/>
              </a:endParaRPr>
            </a:p>
          </p:txBody>
        </p:sp>
      </p:grpSp>
      <p:grpSp>
        <p:nvGrpSpPr>
          <p:cNvPr id="3" name="Group 2"/>
          <p:cNvGrpSpPr/>
          <p:nvPr/>
        </p:nvGrpSpPr>
        <p:grpSpPr>
          <a:xfrm>
            <a:off x="-8935" y="1262901"/>
            <a:ext cx="4591237" cy="4557549"/>
            <a:chOff x="24931" y="1262901"/>
            <a:chExt cx="4591237" cy="4557549"/>
          </a:xfrm>
        </p:grpSpPr>
        <p:pic>
          <p:nvPicPr>
            <p:cNvPr id="5" name="Picture 4" descr="money-clos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1" y="1273850"/>
              <a:ext cx="4591237" cy="4546600"/>
            </a:xfrm>
            <a:prstGeom prst="rect">
              <a:avLst/>
            </a:prstGeom>
          </p:spPr>
        </p:pic>
        <p:sp>
          <p:nvSpPr>
            <p:cNvPr id="25" name="Rectangle 5"/>
            <p:cNvSpPr>
              <a:spLocks noChangeArrowheads="1"/>
            </p:cNvSpPr>
            <p:nvPr/>
          </p:nvSpPr>
          <p:spPr bwMode="gray">
            <a:xfrm>
              <a:off x="24932" y="1262901"/>
              <a:ext cx="4591236" cy="1257300"/>
            </a:xfrm>
            <a:prstGeom prst="rect">
              <a:avLst/>
            </a:prstGeom>
            <a:solidFill>
              <a:schemeClr val="bg1">
                <a:lumMod val="85000"/>
              </a:schemeClr>
            </a:solidFill>
            <a:ln w="9525">
              <a:noFill/>
              <a:miter lim="800000"/>
              <a:headEnd/>
              <a:tailEnd/>
            </a:ln>
          </p:spPr>
          <p:txBody>
            <a:bodyPr tIns="91440" bIns="91440" anchor="ctr"/>
            <a:lstStyle/>
            <a:p>
              <a:pPr marL="180000"/>
              <a:r>
                <a:rPr lang="en-US" sz="3200" b="1" dirty="0" smtClean="0">
                  <a:solidFill>
                    <a:schemeClr val="tx2"/>
                  </a:solidFill>
                  <a:latin typeface="Arial"/>
                  <a:cs typeface="Arial"/>
                </a:rPr>
                <a:t>Difficulty</a:t>
              </a:r>
              <a:br>
                <a:rPr lang="en-US" sz="3200" b="1" dirty="0" smtClean="0">
                  <a:solidFill>
                    <a:schemeClr val="tx2"/>
                  </a:solidFill>
                  <a:latin typeface="Arial"/>
                  <a:cs typeface="Arial"/>
                </a:rPr>
              </a:br>
              <a:r>
                <a:rPr lang="en-US" sz="3200" b="1" dirty="0" smtClean="0">
                  <a:solidFill>
                    <a:schemeClr val="tx2"/>
                  </a:solidFill>
                  <a:latin typeface="Arial"/>
                  <a:cs typeface="Arial"/>
                </a:rPr>
                <a:t>accessing capital</a:t>
              </a:r>
              <a:endParaRPr lang="en-US" sz="3200" b="1" dirty="0">
                <a:solidFill>
                  <a:schemeClr val="tx2"/>
                </a:solidFill>
                <a:latin typeface="Arial"/>
                <a:cs typeface="Arial"/>
              </a:endParaRPr>
            </a:p>
          </p:txBody>
        </p:sp>
      </p:grpSp>
      <p:cxnSp>
        <p:nvCxnSpPr>
          <p:cNvPr id="9" name="Straight Connector 8"/>
          <p:cNvCxnSpPr/>
          <p:nvPr/>
        </p:nvCxnSpPr>
        <p:spPr>
          <a:xfrm>
            <a:off x="4578163" y="902277"/>
            <a:ext cx="0" cy="544747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a:spLocks noChangeArrowheads="1"/>
          </p:cNvSpPr>
          <p:nvPr/>
        </p:nvSpPr>
        <p:spPr bwMode="auto">
          <a:xfrm>
            <a:off x="240332" y="369549"/>
            <a:ext cx="2071068" cy="523220"/>
          </a:xfrm>
          <a:prstGeom prst="rect">
            <a:avLst/>
          </a:prstGeom>
          <a:noFill/>
          <a:ln w="9525">
            <a:noFill/>
            <a:miter lim="800000"/>
            <a:headEnd/>
            <a:tailEnd/>
          </a:ln>
          <a:effectLst/>
        </p:spPr>
        <p:txBody>
          <a:bodyPr wrap="square" anchor="ctr">
            <a:prstTxWarp prst="textNoShape">
              <a:avLst/>
            </a:prstTxWarp>
            <a:spAutoFit/>
          </a:bodyPr>
          <a:lstStyle/>
          <a:p>
            <a:pPr eaLnBrk="0" hangingPunct="0">
              <a:lnSpc>
                <a:spcPct val="100000"/>
              </a:lnSpc>
              <a:spcBef>
                <a:spcPct val="50000"/>
              </a:spcBef>
              <a:buClrTx/>
              <a:buFontTx/>
              <a:buNone/>
            </a:pPr>
            <a:r>
              <a:rPr lang="en-US" sz="2800" dirty="0" smtClean="0">
                <a:solidFill>
                  <a:srgbClr val="FFFFFF"/>
                </a:solidFill>
                <a:latin typeface="Arial"/>
                <a:cs typeface="Arial"/>
              </a:rPr>
              <a:t>Challenges</a:t>
            </a:r>
            <a:endParaRPr lang="en-US" sz="2800" dirty="0">
              <a:solidFill>
                <a:srgbClr val="FFFFFF"/>
              </a:solidFill>
              <a:latin typeface="Arial"/>
              <a:cs typeface="Arial"/>
            </a:endParaRPr>
          </a:p>
        </p:txBody>
      </p:sp>
    </p:spTree>
    <p:extLst>
      <p:ext uri="{BB962C8B-B14F-4D97-AF65-F5344CB8AC3E}">
        <p14:creationId xmlns:p14="http://schemas.microsoft.com/office/powerpoint/2010/main" val="1443017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165B7C2-3226-754E-A4F2-C2B315718F1D}" type="slidenum">
              <a:rPr lang="en-US" smtClean="0"/>
              <a:pPr/>
              <a:t>5</a:t>
            </a:fld>
            <a:endParaRPr lang="en-US" dirty="0"/>
          </a:p>
        </p:txBody>
      </p:sp>
      <p:graphicFrame>
        <p:nvGraphicFramePr>
          <p:cNvPr id="10" name="Diagram 9"/>
          <p:cNvGraphicFramePr/>
          <p:nvPr>
            <p:extLst>
              <p:ext uri="{D42A27DB-BD31-4B8C-83A1-F6EECF244321}">
                <p14:modId xmlns:p14="http://schemas.microsoft.com/office/powerpoint/2010/main" val="1132791361"/>
              </p:ext>
            </p:extLst>
          </p:nvPr>
        </p:nvGraphicFramePr>
        <p:xfrm>
          <a:off x="196540" y="1973375"/>
          <a:ext cx="8868285" cy="182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1954896" y="1446381"/>
            <a:ext cx="5997160" cy="984193"/>
            <a:chOff x="1998688" y="2902056"/>
            <a:chExt cx="5997160" cy="984193"/>
          </a:xfrm>
        </p:grpSpPr>
        <p:sp>
          <p:nvSpPr>
            <p:cNvPr id="11" name="TextBox 10"/>
            <p:cNvSpPr txBox="1"/>
            <p:nvPr/>
          </p:nvSpPr>
          <p:spPr>
            <a:xfrm>
              <a:off x="1998688" y="3429049"/>
              <a:ext cx="2015130" cy="457200"/>
            </a:xfrm>
            <a:prstGeom prst="rect">
              <a:avLst/>
            </a:prstGeom>
            <a:solidFill>
              <a:schemeClr val="accent5">
                <a:lumMod val="75000"/>
              </a:schemeClr>
            </a:solidFill>
          </p:spPr>
          <p:txBody>
            <a:bodyPr wrap="square" rtlCol="0" anchor="ctr" anchorCtr="0">
              <a:noAutofit/>
            </a:bodyPr>
            <a:lstStyle/>
            <a:p>
              <a:r>
                <a:rPr lang="en-US" sz="1200" b="1" dirty="0" smtClean="0">
                  <a:solidFill>
                    <a:schemeClr val="bg1"/>
                  </a:solidFill>
                  <a:latin typeface="Arial"/>
                  <a:cs typeface="Arial"/>
                </a:rPr>
                <a:t>VENTURE CAPITAL</a:t>
              </a:r>
              <a:endParaRPr lang="en-US" sz="1200" b="1" dirty="0">
                <a:solidFill>
                  <a:schemeClr val="bg1"/>
                </a:solidFill>
                <a:latin typeface="Arial"/>
                <a:cs typeface="Arial"/>
              </a:endParaRPr>
            </a:p>
          </p:txBody>
        </p:sp>
        <p:sp>
          <p:nvSpPr>
            <p:cNvPr id="12" name="TextBox 11"/>
            <p:cNvSpPr txBox="1"/>
            <p:nvPr/>
          </p:nvSpPr>
          <p:spPr>
            <a:xfrm>
              <a:off x="5887977" y="3429049"/>
              <a:ext cx="2107871" cy="457200"/>
            </a:xfrm>
            <a:prstGeom prst="rect">
              <a:avLst/>
            </a:prstGeom>
            <a:solidFill>
              <a:schemeClr val="accent5">
                <a:lumMod val="75000"/>
              </a:schemeClr>
            </a:solidFill>
          </p:spPr>
          <p:txBody>
            <a:bodyPr wrap="square" rtlCol="0" anchor="ctr" anchorCtr="0">
              <a:noAutofit/>
            </a:bodyPr>
            <a:lstStyle/>
            <a:p>
              <a:r>
                <a:rPr lang="en-US" sz="1200" b="1" dirty="0" smtClean="0">
                  <a:solidFill>
                    <a:schemeClr val="bg1"/>
                  </a:solidFill>
                  <a:latin typeface="Arial"/>
                  <a:cs typeface="Arial"/>
                </a:rPr>
                <a:t>DEBT FINANCING</a:t>
              </a:r>
              <a:endParaRPr lang="en-US" sz="1200" b="1" dirty="0">
                <a:solidFill>
                  <a:schemeClr val="bg1"/>
                </a:solidFill>
                <a:latin typeface="Arial"/>
                <a:cs typeface="Arial"/>
              </a:endParaRPr>
            </a:p>
          </p:txBody>
        </p:sp>
        <p:sp>
          <p:nvSpPr>
            <p:cNvPr id="13" name="TextBox 12"/>
            <p:cNvSpPr txBox="1"/>
            <p:nvPr/>
          </p:nvSpPr>
          <p:spPr>
            <a:xfrm>
              <a:off x="5887977" y="2902056"/>
              <a:ext cx="2107871" cy="457200"/>
            </a:xfrm>
            <a:prstGeom prst="rect">
              <a:avLst/>
            </a:prstGeom>
            <a:solidFill>
              <a:schemeClr val="accent5">
                <a:lumMod val="75000"/>
              </a:schemeClr>
            </a:solidFill>
          </p:spPr>
          <p:txBody>
            <a:bodyPr wrap="square" rtlCol="0" anchor="ctr" anchorCtr="0">
              <a:noAutofit/>
            </a:bodyPr>
            <a:lstStyle/>
            <a:p>
              <a:r>
                <a:rPr lang="en-US" sz="1200" b="1" dirty="0" smtClean="0">
                  <a:solidFill>
                    <a:schemeClr val="bg1"/>
                  </a:solidFill>
                  <a:latin typeface="Arial"/>
                  <a:cs typeface="Arial"/>
                </a:rPr>
                <a:t>PRIVATE EQUITY</a:t>
              </a:r>
              <a:endParaRPr lang="en-US" sz="1200" b="1" dirty="0">
                <a:solidFill>
                  <a:schemeClr val="bg1"/>
                </a:solidFill>
                <a:latin typeface="Arial"/>
                <a:cs typeface="Arial"/>
              </a:endParaRPr>
            </a:p>
          </p:txBody>
        </p:sp>
      </p:grpSp>
      <p:grpSp>
        <p:nvGrpSpPr>
          <p:cNvPr id="18" name="Group 17"/>
          <p:cNvGrpSpPr/>
          <p:nvPr/>
        </p:nvGrpSpPr>
        <p:grpSpPr>
          <a:xfrm>
            <a:off x="637608" y="3326849"/>
            <a:ext cx="5647820" cy="637200"/>
            <a:chOff x="681400" y="4782524"/>
            <a:chExt cx="5647820" cy="637200"/>
          </a:xfrm>
        </p:grpSpPr>
        <p:sp>
          <p:nvSpPr>
            <p:cNvPr id="14" name="TextBox 13"/>
            <p:cNvSpPr txBox="1"/>
            <p:nvPr/>
          </p:nvSpPr>
          <p:spPr>
            <a:xfrm>
              <a:off x="681400" y="4782524"/>
              <a:ext cx="1620942" cy="637200"/>
            </a:xfrm>
            <a:prstGeom prst="rect">
              <a:avLst/>
            </a:prstGeom>
            <a:solidFill>
              <a:schemeClr val="tx1"/>
            </a:solidFill>
          </p:spPr>
          <p:txBody>
            <a:bodyPr wrap="square" rtlCol="0" anchor="ctr" anchorCtr="0">
              <a:noAutofit/>
            </a:bodyPr>
            <a:lstStyle/>
            <a:p>
              <a:r>
                <a:rPr lang="en-US" sz="1200" b="1" dirty="0" smtClean="0">
                  <a:solidFill>
                    <a:schemeClr val="bg1"/>
                  </a:solidFill>
                  <a:latin typeface="Arial"/>
                  <a:cs typeface="Arial"/>
                </a:rPr>
                <a:t>TECHNOLOGICAL </a:t>
              </a:r>
            </a:p>
            <a:p>
              <a:r>
                <a:rPr lang="en-US" sz="1200" b="1" dirty="0" smtClean="0">
                  <a:solidFill>
                    <a:schemeClr val="bg1"/>
                  </a:solidFill>
                  <a:latin typeface="Arial"/>
                  <a:cs typeface="Arial"/>
                </a:rPr>
                <a:t>VALLEY OF DEATH</a:t>
              </a:r>
              <a:endParaRPr lang="en-US" sz="1200" b="1" dirty="0">
                <a:solidFill>
                  <a:schemeClr val="bg1"/>
                </a:solidFill>
                <a:latin typeface="Arial"/>
                <a:cs typeface="Arial"/>
              </a:endParaRPr>
            </a:p>
          </p:txBody>
        </p:sp>
        <p:sp>
          <p:nvSpPr>
            <p:cNvPr id="15" name="TextBox 14"/>
            <p:cNvSpPr txBox="1"/>
            <p:nvPr/>
          </p:nvSpPr>
          <p:spPr>
            <a:xfrm>
              <a:off x="4362680" y="4782524"/>
              <a:ext cx="1966540" cy="637200"/>
            </a:xfrm>
            <a:prstGeom prst="rect">
              <a:avLst/>
            </a:prstGeom>
            <a:solidFill>
              <a:schemeClr val="tx1"/>
            </a:solidFill>
          </p:spPr>
          <p:txBody>
            <a:bodyPr wrap="square" rtlCol="0" anchor="ctr" anchorCtr="0">
              <a:noAutofit/>
            </a:bodyPr>
            <a:lstStyle/>
            <a:p>
              <a:r>
                <a:rPr lang="en-US" sz="1200" b="1" dirty="0" smtClean="0">
                  <a:solidFill>
                    <a:schemeClr val="bg1"/>
                  </a:solidFill>
                  <a:latin typeface="Arial"/>
                  <a:cs typeface="Arial"/>
                </a:rPr>
                <a:t>COMMERCIALIZATION </a:t>
              </a:r>
            </a:p>
            <a:p>
              <a:r>
                <a:rPr lang="en-US" sz="1200" b="1" dirty="0" smtClean="0">
                  <a:solidFill>
                    <a:schemeClr val="bg1"/>
                  </a:solidFill>
                  <a:latin typeface="Arial"/>
                  <a:cs typeface="Arial"/>
                </a:rPr>
                <a:t>VALLEY OF DEATH</a:t>
              </a:r>
              <a:endParaRPr lang="en-US" sz="1200" b="1" dirty="0">
                <a:solidFill>
                  <a:schemeClr val="bg1"/>
                </a:solidFill>
                <a:latin typeface="Arial"/>
                <a:cs typeface="Arial"/>
              </a:endParaRPr>
            </a:p>
          </p:txBody>
        </p:sp>
      </p:grpSp>
      <p:sp>
        <p:nvSpPr>
          <p:cNvPr id="16" name="TextBox 15"/>
          <p:cNvSpPr txBox="1"/>
          <p:nvPr/>
        </p:nvSpPr>
        <p:spPr>
          <a:xfrm>
            <a:off x="637608" y="372117"/>
            <a:ext cx="5812549" cy="646331"/>
          </a:xfrm>
          <a:prstGeom prst="rect">
            <a:avLst/>
          </a:prstGeom>
          <a:noFill/>
        </p:spPr>
        <p:txBody>
          <a:bodyPr wrap="square" rtlCol="0">
            <a:spAutoFit/>
          </a:bodyPr>
          <a:lstStyle/>
          <a:p>
            <a:r>
              <a:rPr lang="en-US" sz="2400" dirty="0" smtClean="0">
                <a:latin typeface="Arial"/>
                <a:cs typeface="Arial"/>
              </a:rPr>
              <a:t>The clean energy innovation cycle</a:t>
            </a:r>
          </a:p>
          <a:p>
            <a:r>
              <a:rPr lang="en-US" sz="1200" dirty="0" smtClean="0">
                <a:solidFill>
                  <a:schemeClr val="bg1">
                    <a:lumMod val="65000"/>
                  </a:schemeClr>
                </a:solidFill>
                <a:latin typeface="Arial"/>
                <a:cs typeface="Arial"/>
              </a:rPr>
              <a:t>Source: Jenkins and Mansur</a:t>
            </a:r>
            <a:endParaRPr lang="en-US" sz="1200" dirty="0">
              <a:solidFill>
                <a:schemeClr val="bg1">
                  <a:lumMod val="65000"/>
                </a:schemeClr>
              </a:solidFill>
              <a:latin typeface="Arial"/>
              <a:cs typeface="Arial"/>
            </a:endParaRPr>
          </a:p>
        </p:txBody>
      </p:sp>
    </p:spTree>
    <p:extLst>
      <p:ext uri="{BB962C8B-B14F-4D97-AF65-F5344CB8AC3E}">
        <p14:creationId xmlns:p14="http://schemas.microsoft.com/office/powerpoint/2010/main" val="2402035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93115" y="1528204"/>
            <a:ext cx="5322173" cy="4094163"/>
          </a:xfrm>
        </p:spPr>
        <p:txBody>
          <a:bodyPr/>
          <a:lstStyle/>
          <a:p>
            <a:r>
              <a:rPr lang="en-US" dirty="0" smtClean="0"/>
              <a:t>Provincial patchwork approach</a:t>
            </a:r>
            <a:endParaRPr lang="en-US" dirty="0"/>
          </a:p>
          <a:p>
            <a:r>
              <a:rPr lang="en-US" dirty="0" smtClean="0"/>
              <a:t>Limited support in accessing foreign markets</a:t>
            </a:r>
          </a:p>
          <a:p>
            <a:r>
              <a:rPr lang="en-US" dirty="0"/>
              <a:t>Fossil fuels’ artificial advantage: externalities and subsidies</a:t>
            </a:r>
          </a:p>
        </p:txBody>
      </p:sp>
      <p:sp>
        <p:nvSpPr>
          <p:cNvPr id="5" name="Slide Number Placeholder 4"/>
          <p:cNvSpPr>
            <a:spLocks noGrp="1"/>
          </p:cNvSpPr>
          <p:nvPr>
            <p:ph type="sldNum" sz="quarter" idx="12"/>
          </p:nvPr>
        </p:nvSpPr>
        <p:spPr/>
        <p:txBody>
          <a:bodyPr/>
          <a:lstStyle/>
          <a:p>
            <a:fld id="{0165B7C2-3226-754E-A4F2-C2B315718F1D}" type="slidenum">
              <a:rPr lang="en-US" smtClean="0"/>
              <a:pPr/>
              <a:t>6</a:t>
            </a:fld>
            <a:endParaRPr lang="en-US" dirty="0"/>
          </a:p>
        </p:txBody>
      </p:sp>
      <p:pic>
        <p:nvPicPr>
          <p:cNvPr id="10" name="Picture 9" descr="parliment.jpg"/>
          <p:cNvPicPr>
            <a:picLocks noChangeAspect="1"/>
          </p:cNvPicPr>
          <p:nvPr/>
        </p:nvPicPr>
        <p:blipFill rotWithShape="1">
          <a:blip r:embed="rId3">
            <a:extLst>
              <a:ext uri="{28A0092B-C50C-407E-A947-70E740481C1C}">
                <a14:useLocalDpi xmlns:a14="http://schemas.microsoft.com/office/drawing/2010/main" val="0"/>
              </a:ext>
            </a:extLst>
          </a:blip>
          <a:srcRect l="-3" r="47077"/>
          <a:stretch/>
        </p:blipFill>
        <p:spPr>
          <a:xfrm>
            <a:off x="-13075" y="1254797"/>
            <a:ext cx="2430000" cy="4546600"/>
          </a:xfrm>
          <a:prstGeom prst="rect">
            <a:avLst/>
          </a:prstGeom>
        </p:spPr>
      </p:pic>
      <p:sp>
        <p:nvSpPr>
          <p:cNvPr id="13" name="Rectangle 5"/>
          <p:cNvSpPr>
            <a:spLocks noChangeArrowheads="1"/>
          </p:cNvSpPr>
          <p:nvPr/>
        </p:nvSpPr>
        <p:spPr bwMode="gray">
          <a:xfrm>
            <a:off x="2412999" y="0"/>
            <a:ext cx="6729413" cy="1257300"/>
          </a:xfrm>
          <a:prstGeom prst="rect">
            <a:avLst/>
          </a:prstGeom>
          <a:solidFill>
            <a:srgbClr val="D9D9D9"/>
          </a:solidFill>
          <a:ln w="9525">
            <a:noFill/>
            <a:miter lim="800000"/>
            <a:headEnd/>
            <a:tailEnd/>
          </a:ln>
        </p:spPr>
        <p:txBody>
          <a:bodyPr tIns="91440" bIns="91440" anchor="ctr"/>
          <a:lstStyle/>
          <a:p>
            <a:pPr marL="180000"/>
            <a:r>
              <a:rPr lang="en-US" sz="3200" b="1" dirty="0" smtClean="0">
                <a:solidFill>
                  <a:schemeClr val="tx2"/>
                </a:solidFill>
                <a:latin typeface="Arial"/>
                <a:cs typeface="Arial"/>
              </a:rPr>
              <a:t>Lack of long-term, stable policy</a:t>
            </a:r>
            <a:endParaRPr lang="en-US" sz="3200" b="1" dirty="0">
              <a:solidFill>
                <a:schemeClr val="tx2"/>
              </a:solidFill>
              <a:latin typeface="Arial"/>
              <a:cs typeface="Arial"/>
            </a:endParaRPr>
          </a:p>
        </p:txBody>
      </p:sp>
      <p:sp>
        <p:nvSpPr>
          <p:cNvPr id="14" name="Rectangle 13"/>
          <p:cNvSpPr/>
          <p:nvPr/>
        </p:nvSpPr>
        <p:spPr>
          <a:xfrm>
            <a:off x="1" y="0"/>
            <a:ext cx="2412999" cy="12598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noChangeArrowheads="1"/>
          </p:cNvSpPr>
          <p:nvPr/>
        </p:nvSpPr>
        <p:spPr bwMode="auto">
          <a:xfrm>
            <a:off x="240332" y="369549"/>
            <a:ext cx="2071068" cy="523220"/>
          </a:xfrm>
          <a:prstGeom prst="rect">
            <a:avLst/>
          </a:prstGeom>
          <a:noFill/>
          <a:ln w="9525">
            <a:noFill/>
            <a:miter lim="800000"/>
            <a:headEnd/>
            <a:tailEnd/>
          </a:ln>
          <a:effectLst/>
        </p:spPr>
        <p:txBody>
          <a:bodyPr wrap="square" anchor="ctr">
            <a:prstTxWarp prst="textNoShape">
              <a:avLst/>
            </a:prstTxWarp>
            <a:spAutoFit/>
          </a:bodyPr>
          <a:lstStyle/>
          <a:p>
            <a:pPr eaLnBrk="0" hangingPunct="0">
              <a:lnSpc>
                <a:spcPct val="100000"/>
              </a:lnSpc>
              <a:spcBef>
                <a:spcPct val="50000"/>
              </a:spcBef>
              <a:buClrTx/>
              <a:buFontTx/>
              <a:buNone/>
            </a:pPr>
            <a:r>
              <a:rPr lang="en-US" sz="2800" dirty="0" smtClean="0">
                <a:solidFill>
                  <a:srgbClr val="FFFFFF"/>
                </a:solidFill>
                <a:latin typeface="Arial"/>
                <a:cs typeface="Arial"/>
              </a:rPr>
              <a:t>Challenges</a:t>
            </a:r>
            <a:endParaRPr lang="en-US" sz="2800" dirty="0">
              <a:solidFill>
                <a:srgbClr val="FFFFFF"/>
              </a:solidFill>
              <a:latin typeface="Arial"/>
              <a:cs typeface="Arial"/>
            </a:endParaRPr>
          </a:p>
        </p:txBody>
      </p:sp>
    </p:spTree>
    <p:extLst>
      <p:ext uri="{BB962C8B-B14F-4D97-AF65-F5344CB8AC3E}">
        <p14:creationId xmlns:p14="http://schemas.microsoft.com/office/powerpoint/2010/main" val="2448238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165B7C2-3226-754E-A4F2-C2B315718F1D}" type="slidenum">
              <a:rPr lang="en-US" smtClean="0"/>
              <a:pPr/>
              <a:t>7</a:t>
            </a:fld>
            <a:endParaRPr lang="en-US" dirty="0"/>
          </a:p>
        </p:txBody>
      </p:sp>
      <p:sp>
        <p:nvSpPr>
          <p:cNvPr id="15" name="Rectangle 14"/>
          <p:cNvSpPr/>
          <p:nvPr/>
        </p:nvSpPr>
        <p:spPr>
          <a:xfrm>
            <a:off x="1" y="0"/>
            <a:ext cx="2412999" cy="125987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money-closup.jpg"/>
          <p:cNvPicPr>
            <a:picLocks noChangeAspect="1"/>
          </p:cNvPicPr>
          <p:nvPr/>
        </p:nvPicPr>
        <p:blipFill rotWithShape="1">
          <a:blip r:embed="rId3">
            <a:extLst>
              <a:ext uri="{28A0092B-C50C-407E-A947-70E740481C1C}">
                <a14:useLocalDpi xmlns:a14="http://schemas.microsoft.com/office/drawing/2010/main" val="0"/>
              </a:ext>
            </a:extLst>
          </a:blip>
          <a:srcRect r="47073"/>
          <a:stretch/>
        </p:blipFill>
        <p:spPr>
          <a:xfrm>
            <a:off x="-5630" y="1254175"/>
            <a:ext cx="2430000" cy="4546600"/>
          </a:xfrm>
          <a:prstGeom prst="rect">
            <a:avLst/>
          </a:prstGeom>
        </p:spPr>
      </p:pic>
      <p:sp>
        <p:nvSpPr>
          <p:cNvPr id="18" name="Rectangle 5"/>
          <p:cNvSpPr>
            <a:spLocks noChangeArrowheads="1"/>
          </p:cNvSpPr>
          <p:nvPr/>
        </p:nvSpPr>
        <p:spPr bwMode="gray">
          <a:xfrm>
            <a:off x="2413000" y="-2377"/>
            <a:ext cx="6731000" cy="1257300"/>
          </a:xfrm>
          <a:prstGeom prst="rect">
            <a:avLst/>
          </a:prstGeom>
          <a:solidFill>
            <a:srgbClr val="D9D9D9"/>
          </a:solidFill>
          <a:ln w="9525">
            <a:noFill/>
            <a:miter lim="800000"/>
            <a:headEnd/>
            <a:tailEnd/>
          </a:ln>
        </p:spPr>
        <p:txBody>
          <a:bodyPr tIns="91440" bIns="91440" anchor="ctr"/>
          <a:lstStyle/>
          <a:p>
            <a:pPr marL="180000"/>
            <a:r>
              <a:rPr lang="en-US" sz="3200" b="1" dirty="0" smtClean="0">
                <a:solidFill>
                  <a:schemeClr val="tx2"/>
                </a:solidFill>
                <a:latin typeface="Arial"/>
                <a:cs typeface="Arial"/>
              </a:rPr>
              <a:t>Develop toolbox </a:t>
            </a:r>
            <a:br>
              <a:rPr lang="en-US" sz="3200" b="1" dirty="0" smtClean="0">
                <a:solidFill>
                  <a:schemeClr val="tx2"/>
                </a:solidFill>
                <a:latin typeface="Arial"/>
                <a:cs typeface="Arial"/>
              </a:rPr>
            </a:br>
            <a:r>
              <a:rPr lang="en-US" sz="3200" b="1" dirty="0" smtClean="0">
                <a:solidFill>
                  <a:schemeClr val="tx2"/>
                </a:solidFill>
                <a:latin typeface="Arial"/>
                <a:cs typeface="Arial"/>
              </a:rPr>
              <a:t>of financial instruments</a:t>
            </a:r>
            <a:endParaRPr lang="en-US" sz="3200" b="1" dirty="0">
              <a:solidFill>
                <a:schemeClr val="tx2"/>
              </a:solidFill>
              <a:latin typeface="Arial"/>
              <a:cs typeface="Arial"/>
            </a:endParaRPr>
          </a:p>
        </p:txBody>
      </p:sp>
      <p:sp>
        <p:nvSpPr>
          <p:cNvPr id="19" name="Content Placeholder 3"/>
          <p:cNvSpPr>
            <a:spLocks noGrp="1"/>
          </p:cNvSpPr>
          <p:nvPr>
            <p:ph sz="half" idx="4294967295"/>
          </p:nvPr>
        </p:nvSpPr>
        <p:spPr>
          <a:xfrm>
            <a:off x="2699522" y="1528204"/>
            <a:ext cx="5315766" cy="4094163"/>
          </a:xfrm>
          <a:prstGeom prst="rect">
            <a:avLst/>
          </a:prstGeom>
        </p:spPr>
        <p:txBody>
          <a:bodyPr/>
          <a:lstStyle/>
          <a:p>
            <a:pPr marL="285750" indent="-285750"/>
            <a:r>
              <a:rPr lang="en-US" dirty="0" smtClean="0"/>
              <a:t>Based on tools already successfully used in other sectors</a:t>
            </a:r>
            <a:endParaRPr lang="en-US" dirty="0"/>
          </a:p>
          <a:p>
            <a:pPr marL="285750" indent="-285750"/>
            <a:r>
              <a:rPr lang="en-US" dirty="0"/>
              <a:t>Recapitalize </a:t>
            </a:r>
            <a:r>
              <a:rPr lang="en-US" dirty="0" smtClean="0"/>
              <a:t>Sustainable Development Technology Canada (SDTC)</a:t>
            </a:r>
            <a:endParaRPr lang="en-US" dirty="0"/>
          </a:p>
        </p:txBody>
      </p:sp>
      <p:sp>
        <p:nvSpPr>
          <p:cNvPr id="20" name="Rectangle 19"/>
          <p:cNvSpPr>
            <a:spLocks noChangeArrowheads="1"/>
          </p:cNvSpPr>
          <p:nvPr/>
        </p:nvSpPr>
        <p:spPr bwMode="auto">
          <a:xfrm>
            <a:off x="240332" y="358600"/>
            <a:ext cx="2071068" cy="523220"/>
          </a:xfrm>
          <a:prstGeom prst="rect">
            <a:avLst/>
          </a:prstGeom>
          <a:noFill/>
          <a:ln w="9525">
            <a:noFill/>
            <a:miter lim="800000"/>
            <a:headEnd/>
            <a:tailEnd/>
          </a:ln>
          <a:effectLst/>
        </p:spPr>
        <p:txBody>
          <a:bodyPr wrap="square" anchor="ctr">
            <a:prstTxWarp prst="textNoShape">
              <a:avLst/>
            </a:prstTxWarp>
            <a:spAutoFit/>
          </a:bodyPr>
          <a:lstStyle/>
          <a:p>
            <a:pPr eaLnBrk="0" hangingPunct="0">
              <a:lnSpc>
                <a:spcPct val="100000"/>
              </a:lnSpc>
              <a:spcBef>
                <a:spcPct val="50000"/>
              </a:spcBef>
              <a:buClrTx/>
              <a:buFontTx/>
              <a:buNone/>
            </a:pPr>
            <a:r>
              <a:rPr lang="en-US" sz="2800" dirty="0" smtClean="0">
                <a:solidFill>
                  <a:schemeClr val="bg1"/>
                </a:solidFill>
                <a:latin typeface="Arial"/>
                <a:cs typeface="Arial"/>
              </a:rPr>
              <a:t>Solutions</a:t>
            </a:r>
            <a:endParaRPr lang="en-US" sz="2800" dirty="0">
              <a:solidFill>
                <a:schemeClr val="bg1"/>
              </a:solidFill>
              <a:latin typeface="Arial"/>
              <a:cs typeface="Arial"/>
            </a:endParaRPr>
          </a:p>
        </p:txBody>
      </p:sp>
    </p:spTree>
    <p:extLst>
      <p:ext uri="{BB962C8B-B14F-4D97-AF65-F5344CB8AC3E}">
        <p14:creationId xmlns:p14="http://schemas.microsoft.com/office/powerpoint/2010/main" val="22436606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165B7C2-3226-754E-A4F2-C2B315718F1D}" type="slidenum">
              <a:rPr lang="en-US" smtClean="0"/>
              <a:pPr/>
              <a:t>8</a:t>
            </a:fld>
            <a:endParaRPr lang="en-US" dirty="0"/>
          </a:p>
        </p:txBody>
      </p:sp>
      <p:sp>
        <p:nvSpPr>
          <p:cNvPr id="19" name="Rectangle 18"/>
          <p:cNvSpPr/>
          <p:nvPr/>
        </p:nvSpPr>
        <p:spPr>
          <a:xfrm>
            <a:off x="1" y="0"/>
            <a:ext cx="2412999" cy="125987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noChangeArrowheads="1"/>
          </p:cNvSpPr>
          <p:nvPr/>
        </p:nvSpPr>
        <p:spPr bwMode="auto">
          <a:xfrm>
            <a:off x="240332" y="358600"/>
            <a:ext cx="2071068" cy="523220"/>
          </a:xfrm>
          <a:prstGeom prst="rect">
            <a:avLst/>
          </a:prstGeom>
          <a:noFill/>
          <a:ln w="9525">
            <a:noFill/>
            <a:miter lim="800000"/>
            <a:headEnd/>
            <a:tailEnd/>
          </a:ln>
          <a:effectLst/>
        </p:spPr>
        <p:txBody>
          <a:bodyPr wrap="square" anchor="ctr">
            <a:prstTxWarp prst="textNoShape">
              <a:avLst/>
            </a:prstTxWarp>
            <a:spAutoFit/>
          </a:bodyPr>
          <a:lstStyle/>
          <a:p>
            <a:pPr eaLnBrk="0" hangingPunct="0">
              <a:lnSpc>
                <a:spcPct val="100000"/>
              </a:lnSpc>
              <a:spcBef>
                <a:spcPct val="50000"/>
              </a:spcBef>
              <a:buClrTx/>
              <a:buFontTx/>
              <a:buNone/>
            </a:pPr>
            <a:r>
              <a:rPr lang="en-US" sz="2800" dirty="0" smtClean="0">
                <a:solidFill>
                  <a:schemeClr val="bg1"/>
                </a:solidFill>
                <a:latin typeface="Arial"/>
                <a:cs typeface="Arial"/>
              </a:rPr>
              <a:t>Solutions</a:t>
            </a:r>
            <a:endParaRPr lang="en-US" sz="2800" dirty="0">
              <a:solidFill>
                <a:schemeClr val="bg1"/>
              </a:solidFill>
              <a:latin typeface="Arial"/>
              <a:cs typeface="Arial"/>
            </a:endParaRPr>
          </a:p>
        </p:txBody>
      </p:sp>
      <p:sp>
        <p:nvSpPr>
          <p:cNvPr id="21" name="Rectangle 5"/>
          <p:cNvSpPr>
            <a:spLocks noChangeArrowheads="1"/>
          </p:cNvSpPr>
          <p:nvPr/>
        </p:nvSpPr>
        <p:spPr bwMode="gray">
          <a:xfrm>
            <a:off x="2413000" y="-2377"/>
            <a:ext cx="6729413" cy="1257300"/>
          </a:xfrm>
          <a:prstGeom prst="rect">
            <a:avLst/>
          </a:prstGeom>
          <a:solidFill>
            <a:srgbClr val="D9D9D9"/>
          </a:solidFill>
          <a:ln w="9525">
            <a:noFill/>
            <a:miter lim="800000"/>
            <a:headEnd/>
            <a:tailEnd/>
          </a:ln>
        </p:spPr>
        <p:txBody>
          <a:bodyPr tIns="91440" bIns="91440" anchor="ctr"/>
          <a:lstStyle/>
          <a:p>
            <a:pPr marL="180000"/>
            <a:r>
              <a:rPr lang="en-US" sz="3200" b="1" dirty="0" smtClean="0">
                <a:solidFill>
                  <a:srgbClr val="1F497D"/>
                </a:solidFill>
                <a:latin typeface="Arial"/>
                <a:cs typeface="Arial"/>
              </a:rPr>
              <a:t>Send the right price signals</a:t>
            </a:r>
            <a:endParaRPr lang="en-US" sz="3200" b="1" dirty="0">
              <a:solidFill>
                <a:srgbClr val="1F497D"/>
              </a:solidFill>
              <a:latin typeface="Arial"/>
              <a:cs typeface="Arial"/>
            </a:endParaRPr>
          </a:p>
        </p:txBody>
      </p:sp>
      <p:sp>
        <p:nvSpPr>
          <p:cNvPr id="23" name="Content Placeholder 3"/>
          <p:cNvSpPr>
            <a:spLocks noGrp="1"/>
          </p:cNvSpPr>
          <p:nvPr>
            <p:ph sz="half" idx="4294967295"/>
          </p:nvPr>
        </p:nvSpPr>
        <p:spPr>
          <a:xfrm>
            <a:off x="2704063" y="1528204"/>
            <a:ext cx="5311225" cy="4094163"/>
          </a:xfrm>
          <a:prstGeom prst="rect">
            <a:avLst/>
          </a:prstGeom>
        </p:spPr>
        <p:txBody>
          <a:bodyPr/>
          <a:lstStyle/>
          <a:p>
            <a:pPr marL="285750" indent="-285750"/>
            <a:r>
              <a:rPr lang="en-US" dirty="0"/>
              <a:t>Eliminate preferential tax treatment for fossil fuel </a:t>
            </a:r>
            <a:r>
              <a:rPr lang="en-US" dirty="0" smtClean="0"/>
              <a:t>production</a:t>
            </a:r>
            <a:endParaRPr lang="en-US" dirty="0"/>
          </a:p>
          <a:p>
            <a:pPr marL="285750" indent="-285750"/>
            <a:r>
              <a:rPr lang="en-US" dirty="0"/>
              <a:t>Establish </a:t>
            </a:r>
            <a:r>
              <a:rPr lang="en-US" dirty="0" smtClean="0"/>
              <a:t>national </a:t>
            </a:r>
            <a:r>
              <a:rPr lang="en-US" dirty="0"/>
              <a:t>carbon </a:t>
            </a:r>
            <a:r>
              <a:rPr lang="en-US" dirty="0" smtClean="0"/>
              <a:t>price</a:t>
            </a:r>
            <a:endParaRPr lang="en-US" dirty="0"/>
          </a:p>
        </p:txBody>
      </p:sp>
      <p:pic>
        <p:nvPicPr>
          <p:cNvPr id="24" name="Picture 23" descr="parliment.jpg"/>
          <p:cNvPicPr>
            <a:picLocks noChangeAspect="1"/>
          </p:cNvPicPr>
          <p:nvPr/>
        </p:nvPicPr>
        <p:blipFill rotWithShape="1">
          <a:blip r:embed="rId3">
            <a:extLst>
              <a:ext uri="{28A0092B-C50C-407E-A947-70E740481C1C}">
                <a14:useLocalDpi xmlns:a14="http://schemas.microsoft.com/office/drawing/2010/main" val="0"/>
              </a:ext>
            </a:extLst>
          </a:blip>
          <a:srcRect l="-3" r="47077"/>
          <a:stretch/>
        </p:blipFill>
        <p:spPr>
          <a:xfrm>
            <a:off x="-13075" y="1254797"/>
            <a:ext cx="2430000" cy="4546600"/>
          </a:xfrm>
          <a:prstGeom prst="rect">
            <a:avLst/>
          </a:prstGeom>
        </p:spPr>
      </p:pic>
    </p:spTree>
    <p:extLst>
      <p:ext uri="{BB962C8B-B14F-4D97-AF65-F5344CB8AC3E}">
        <p14:creationId xmlns:p14="http://schemas.microsoft.com/office/powerpoint/2010/main" val="27268291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165B7C2-3226-754E-A4F2-C2B315718F1D}" type="slidenum">
              <a:rPr lang="en-US" smtClean="0"/>
              <a:pPr/>
              <a:t>9</a:t>
            </a:fld>
            <a:endParaRPr lang="en-US" dirty="0"/>
          </a:p>
        </p:txBody>
      </p:sp>
      <p:sp>
        <p:nvSpPr>
          <p:cNvPr id="17" name="Rectangle 16"/>
          <p:cNvSpPr/>
          <p:nvPr/>
        </p:nvSpPr>
        <p:spPr>
          <a:xfrm>
            <a:off x="1" y="0"/>
            <a:ext cx="2412999" cy="125987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5"/>
          <p:cNvSpPr>
            <a:spLocks noChangeArrowheads="1"/>
          </p:cNvSpPr>
          <p:nvPr/>
        </p:nvSpPr>
        <p:spPr bwMode="gray">
          <a:xfrm>
            <a:off x="2413000" y="-2377"/>
            <a:ext cx="6729413" cy="1257300"/>
          </a:xfrm>
          <a:prstGeom prst="rect">
            <a:avLst/>
          </a:prstGeom>
          <a:solidFill>
            <a:srgbClr val="D9D9D9"/>
          </a:solidFill>
          <a:ln w="9525">
            <a:noFill/>
            <a:miter lim="800000"/>
            <a:headEnd/>
            <a:tailEnd/>
          </a:ln>
        </p:spPr>
        <p:txBody>
          <a:bodyPr tIns="91440" bIns="91440" anchor="ctr"/>
          <a:lstStyle/>
          <a:p>
            <a:pPr marL="180000"/>
            <a:r>
              <a:rPr lang="en-US" sz="3200" b="1" dirty="0" smtClean="0">
                <a:solidFill>
                  <a:schemeClr val="tx2"/>
                </a:solidFill>
                <a:latin typeface="Arial"/>
                <a:cs typeface="Arial"/>
              </a:rPr>
              <a:t>Develop </a:t>
            </a:r>
            <a:br>
              <a:rPr lang="en-US" sz="3200" b="1" dirty="0" smtClean="0">
                <a:solidFill>
                  <a:schemeClr val="tx2"/>
                </a:solidFill>
                <a:latin typeface="Arial"/>
                <a:cs typeface="Arial"/>
              </a:rPr>
            </a:br>
            <a:r>
              <a:rPr lang="en-US" sz="3200" b="1" dirty="0" smtClean="0">
                <a:solidFill>
                  <a:schemeClr val="tx2"/>
                </a:solidFill>
                <a:latin typeface="Arial"/>
                <a:cs typeface="Arial"/>
              </a:rPr>
              <a:t>national energy strategy</a:t>
            </a:r>
            <a:endParaRPr lang="en-US" sz="3200" b="1" dirty="0">
              <a:solidFill>
                <a:schemeClr val="tx2"/>
              </a:solidFill>
              <a:latin typeface="Arial"/>
              <a:cs typeface="Arial"/>
            </a:endParaRPr>
          </a:p>
        </p:txBody>
      </p:sp>
      <p:sp>
        <p:nvSpPr>
          <p:cNvPr id="21" name="Content Placeholder 3"/>
          <p:cNvSpPr>
            <a:spLocks noGrp="1"/>
          </p:cNvSpPr>
          <p:nvPr>
            <p:ph sz="half" idx="4294967295"/>
          </p:nvPr>
        </p:nvSpPr>
        <p:spPr>
          <a:xfrm>
            <a:off x="2693115" y="1528204"/>
            <a:ext cx="5322173" cy="4094163"/>
          </a:xfrm>
          <a:prstGeom prst="rect">
            <a:avLst/>
          </a:prstGeom>
        </p:spPr>
        <p:txBody>
          <a:bodyPr/>
          <a:lstStyle/>
          <a:p>
            <a:pPr marL="285750" indent="-285750"/>
            <a:r>
              <a:rPr lang="en-US" dirty="0" smtClean="0"/>
              <a:t>Leverage value of fossil fuel to support clean energy development and deployment domestically</a:t>
            </a:r>
            <a:endParaRPr lang="en-US" dirty="0"/>
          </a:p>
          <a:p>
            <a:pPr marL="285750" indent="-285750"/>
            <a:r>
              <a:rPr lang="en-US" dirty="0" smtClean="0"/>
              <a:t>Enhance international export opportunities</a:t>
            </a:r>
            <a:endParaRPr lang="en-US" dirty="0"/>
          </a:p>
        </p:txBody>
      </p:sp>
      <p:sp>
        <p:nvSpPr>
          <p:cNvPr id="22" name="Rectangle 21"/>
          <p:cNvSpPr>
            <a:spLocks noChangeArrowheads="1"/>
          </p:cNvSpPr>
          <p:nvPr/>
        </p:nvSpPr>
        <p:spPr bwMode="auto">
          <a:xfrm>
            <a:off x="240332" y="358600"/>
            <a:ext cx="2071068" cy="523220"/>
          </a:xfrm>
          <a:prstGeom prst="rect">
            <a:avLst/>
          </a:prstGeom>
          <a:noFill/>
          <a:ln w="9525">
            <a:noFill/>
            <a:miter lim="800000"/>
            <a:headEnd/>
            <a:tailEnd/>
          </a:ln>
          <a:effectLst/>
        </p:spPr>
        <p:txBody>
          <a:bodyPr wrap="square" anchor="ctr">
            <a:prstTxWarp prst="textNoShape">
              <a:avLst/>
            </a:prstTxWarp>
            <a:spAutoFit/>
          </a:bodyPr>
          <a:lstStyle/>
          <a:p>
            <a:pPr eaLnBrk="0" hangingPunct="0">
              <a:lnSpc>
                <a:spcPct val="100000"/>
              </a:lnSpc>
              <a:spcBef>
                <a:spcPct val="50000"/>
              </a:spcBef>
              <a:buClrTx/>
              <a:buFontTx/>
              <a:buNone/>
            </a:pPr>
            <a:r>
              <a:rPr lang="en-US" sz="2800" dirty="0" smtClean="0">
                <a:solidFill>
                  <a:schemeClr val="bg1"/>
                </a:solidFill>
                <a:latin typeface="Arial"/>
                <a:cs typeface="Arial"/>
              </a:rPr>
              <a:t>Solutions</a:t>
            </a:r>
            <a:endParaRPr lang="en-US" sz="2800" dirty="0">
              <a:solidFill>
                <a:schemeClr val="bg1"/>
              </a:solidFill>
              <a:latin typeface="Arial"/>
              <a:cs typeface="Arial"/>
            </a:endParaRPr>
          </a:p>
        </p:txBody>
      </p:sp>
      <p:pic>
        <p:nvPicPr>
          <p:cNvPr id="23" name="Picture 22" descr="parliment.jpg"/>
          <p:cNvPicPr>
            <a:picLocks noChangeAspect="1"/>
          </p:cNvPicPr>
          <p:nvPr/>
        </p:nvPicPr>
        <p:blipFill rotWithShape="1">
          <a:blip r:embed="rId3">
            <a:extLst>
              <a:ext uri="{28A0092B-C50C-407E-A947-70E740481C1C}">
                <a14:useLocalDpi xmlns:a14="http://schemas.microsoft.com/office/drawing/2010/main" val="0"/>
              </a:ext>
            </a:extLst>
          </a:blip>
          <a:srcRect l="-3" r="47077"/>
          <a:stretch/>
        </p:blipFill>
        <p:spPr>
          <a:xfrm>
            <a:off x="-13075" y="1254797"/>
            <a:ext cx="2430000" cy="4546600"/>
          </a:xfrm>
          <a:prstGeom prst="rect">
            <a:avLst/>
          </a:prstGeom>
        </p:spPr>
      </p:pic>
    </p:spTree>
    <p:extLst>
      <p:ext uri="{BB962C8B-B14F-4D97-AF65-F5344CB8AC3E}">
        <p14:creationId xmlns:p14="http://schemas.microsoft.com/office/powerpoint/2010/main" val="9105896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mbina Blu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Revolution">
      <a:majorFont>
        <a:latin typeface=""/>
        <a:ea typeface="ＭＳ Ｐゴシック"/>
        <a:cs typeface="ＭＳ Ｐゴシック"/>
      </a:majorFont>
      <a:minorFont>
        <a:latin typeface=""/>
        <a:ea typeface="ＭＳ Ｐゴシック"/>
        <a:cs typeface="ＭＳ Ｐ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12096</TotalTime>
  <Words>1607</Words>
  <Application>Microsoft Macintosh PowerPoint</Application>
  <PresentationFormat>On-screen Show (4:3)</PresentationFormat>
  <Paragraphs>145</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Pembina Blue</vt:lpstr>
      <vt:lpstr>Office Theme</vt:lpstr>
      <vt:lpstr>1_Office Theme</vt:lpstr>
      <vt:lpstr>Competing in Clean Energy</vt:lpstr>
      <vt:lpstr>Global opportunity  $1 Trillion $3 Trillion in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Athabasca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Franchuk</dc:creator>
  <cp:lastModifiedBy>Kevin Sauve</cp:lastModifiedBy>
  <cp:revision>240</cp:revision>
  <dcterms:created xsi:type="dcterms:W3CDTF">2011-05-24T18:27:58Z</dcterms:created>
  <dcterms:modified xsi:type="dcterms:W3CDTF">2013-03-12T19:10:39Z</dcterms:modified>
</cp:coreProperties>
</file>