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63" r:id="rId4"/>
    <p:sldId id="267" r:id="rId5"/>
    <p:sldId id="262" r:id="rId6"/>
    <p:sldId id="259" r:id="rId7"/>
    <p:sldId id="264" r:id="rId8"/>
    <p:sldId id="266" r:id="rId9"/>
    <p:sldId id="270" r:id="rId10"/>
    <p:sldId id="271" r:id="rId11"/>
    <p:sldId id="257" r:id="rId12"/>
    <p:sldId id="269" r:id="rId13"/>
    <p:sldId id="268" r:id="rId1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6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293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00425-1533-1D4A-AB13-AE1121CF3359}" type="datetimeFigureOut">
              <a:rPr lang="en-US" smtClean="0"/>
              <a:t>2013-03-25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F1ECB-C788-474D-A877-0385C571A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4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39FEA-13EF-4D42-951A-6BE6BC7B5219}" type="datetimeFigureOut">
              <a:rPr lang="en-US" smtClean="0"/>
              <a:t>2013-03-25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7C630-1C21-4A41-AB0A-DE30B3BDB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7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D964E-8815-3244-B02C-4037358AC1A0}" type="slidenum">
              <a:rPr lang="en-CA"/>
              <a:pPr/>
              <a:t>5</a:t>
            </a:fld>
            <a:endParaRPr lang="en-CA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44713" y="684213"/>
            <a:ext cx="2573337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60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757" tIns="44378" rIns="88757" bIns="44378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1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200-93B4-9246-B474-3D6505E8177D}" type="datetimeFigureOut">
              <a:rPr lang="en-US" smtClean="0"/>
              <a:t>2013-03-25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AC84-1AD2-AB43-8ADC-20B7CB4D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8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200-93B4-9246-B474-3D6505E8177D}" type="datetimeFigureOut">
              <a:rPr lang="en-US" smtClean="0"/>
              <a:t>2013-03-25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AC84-1AD2-AB43-8ADC-20B7CB4D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6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200-93B4-9246-B474-3D6505E8177D}" type="datetimeFigureOut">
              <a:rPr lang="en-US" smtClean="0"/>
              <a:t>2013-03-25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AC84-1AD2-AB43-8ADC-20B7CB4D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9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200-93B4-9246-B474-3D6505E8177D}" type="datetimeFigureOut">
              <a:rPr lang="en-US" smtClean="0"/>
              <a:t>2013-03-25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AC84-1AD2-AB43-8ADC-20B7CB4D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200-93B4-9246-B474-3D6505E8177D}" type="datetimeFigureOut">
              <a:rPr lang="en-US" smtClean="0"/>
              <a:t>2013-03-25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AC84-1AD2-AB43-8ADC-20B7CB4D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6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200-93B4-9246-B474-3D6505E8177D}" type="datetimeFigureOut">
              <a:rPr lang="en-US" smtClean="0"/>
              <a:t>2013-03-25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AC84-1AD2-AB43-8ADC-20B7CB4D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1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200-93B4-9246-B474-3D6505E8177D}" type="datetimeFigureOut">
              <a:rPr lang="en-US" smtClean="0"/>
              <a:t>2013-03-25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AC84-1AD2-AB43-8ADC-20B7CB4D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8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200-93B4-9246-B474-3D6505E8177D}" type="datetimeFigureOut">
              <a:rPr lang="en-US" smtClean="0"/>
              <a:t>2013-03-25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AC84-1AD2-AB43-8ADC-20B7CB4D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8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200-93B4-9246-B474-3D6505E8177D}" type="datetimeFigureOut">
              <a:rPr lang="en-US" smtClean="0"/>
              <a:t>2013-03-25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AC84-1AD2-AB43-8ADC-20B7CB4D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200-93B4-9246-B474-3D6505E8177D}" type="datetimeFigureOut">
              <a:rPr lang="en-US" smtClean="0"/>
              <a:t>2013-03-25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AC84-1AD2-AB43-8ADC-20B7CB4D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4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200-93B4-9246-B474-3D6505E8177D}" type="datetimeFigureOut">
              <a:rPr lang="en-US" smtClean="0"/>
              <a:t>2013-03-25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AC84-1AD2-AB43-8ADC-20B7CB4D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2A200-93B4-9246-B474-3D6505E8177D}" type="datetimeFigureOut">
              <a:rPr lang="en-US" smtClean="0"/>
              <a:t>2013-03-25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7AC84-1AD2-AB43-8ADC-20B7CB4D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282" y="0"/>
            <a:ext cx="706161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7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Estimating damages</a:t>
            </a:r>
            <a:endParaRPr lang="en-US" b="1" dirty="0"/>
          </a:p>
        </p:txBody>
      </p:sp>
      <p:pic>
        <p:nvPicPr>
          <p:cNvPr id="4" name="Picture 3" descr="setup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73" y="1648288"/>
            <a:ext cx="3305096" cy="32839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43" y="5172409"/>
            <a:ext cx="6515100" cy="2529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24335"/>
            <a:ext cx="6858000" cy="10196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8124335"/>
            <a:ext cx="6858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70793" y="5338532"/>
            <a:ext cx="5564618" cy="2703645"/>
            <a:chOff x="1370793" y="5338532"/>
            <a:chExt cx="5564618" cy="2703645"/>
          </a:xfrm>
        </p:grpSpPr>
        <p:pic>
          <p:nvPicPr>
            <p:cNvPr id="6" name="Picture 5" descr="Screen Shot 2012-12-10 at 2.53.27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65"/>
            <a:stretch/>
          </p:blipFill>
          <p:spPr>
            <a:xfrm>
              <a:off x="2445717" y="5338532"/>
              <a:ext cx="4069384" cy="248007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363411" y="7842122"/>
              <a:ext cx="4572000" cy="2000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700" dirty="0" smtClean="0"/>
                <a:t>Source: Alberta </a:t>
              </a:r>
              <a:r>
                <a:rPr lang="en-US" sz="700" dirty="0"/>
                <a:t>Environment and Sustainable Resource </a:t>
              </a:r>
              <a:r>
                <a:rPr lang="en-US" sz="700" dirty="0" smtClean="0"/>
                <a:t>Development (2012) </a:t>
              </a:r>
              <a:r>
                <a:rPr lang="en-US" sz="700" dirty="0"/>
                <a:t>Report on 2010 Greenhouse Gas Emissions</a:t>
              </a:r>
            </a:p>
          </p:txBody>
        </p:sp>
        <p:sp>
          <p:nvSpPr>
            <p:cNvPr id="13" name="Content Placeholder 3"/>
            <p:cNvSpPr txBox="1">
              <a:spLocks/>
            </p:cNvSpPr>
            <p:nvPr/>
          </p:nvSpPr>
          <p:spPr>
            <a:xfrm>
              <a:off x="1370793" y="5782547"/>
              <a:ext cx="1909760" cy="6495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spcBef>
                  <a:spcPts val="0"/>
                </a:spcBef>
                <a:buFont typeface="Arial"/>
                <a:buNone/>
              </a:pPr>
              <a:r>
                <a:rPr lang="en-US" sz="1600" b="1" dirty="0" smtClean="0"/>
                <a:t>2010 industrial GHG emissions in Alberta</a:t>
              </a:r>
              <a:endParaRPr lang="en-US" sz="1200" b="1" dirty="0" smtClean="0"/>
            </a:p>
            <a:p>
              <a:pPr marL="0" indent="0">
                <a:buFont typeface="Arial"/>
                <a:buNone/>
              </a:pPr>
              <a:endParaRPr lang="en-US" sz="1600" b="1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Climate change is a health problem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2900" y="2151876"/>
            <a:ext cx="6172200" cy="389218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/>
              <a:t>“Climate change could be the biggest global health threat of the 21st century.”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 smtClean="0"/>
              <a:t>The </a:t>
            </a:r>
            <a:r>
              <a:rPr lang="en-US" sz="1800" dirty="0"/>
              <a:t>Lancet Medical </a:t>
            </a:r>
            <a:r>
              <a:rPr lang="en-US" sz="1800" dirty="0" smtClean="0"/>
              <a:t>Journal (2009)</a:t>
            </a:r>
            <a:endParaRPr lang="en-US" sz="1800" dirty="0"/>
          </a:p>
          <a:p>
            <a:pPr marL="0" lvl="2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“By 2030, the direct cost to health is expected to be between US$2 and US$4 billion per year.</a:t>
            </a:r>
            <a:r>
              <a:rPr lang="en-US" sz="2400" dirty="0" smtClean="0"/>
              <a:t>”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 smtClean="0"/>
              <a:t> World </a:t>
            </a:r>
            <a:r>
              <a:rPr lang="en-US" sz="1800" dirty="0"/>
              <a:t>Health Organization (2012)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24335"/>
            <a:ext cx="6858000" cy="101966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8124335"/>
            <a:ext cx="6858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786157" y="6702562"/>
            <a:ext cx="258681" cy="56442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86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Total costs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492" r="49630"/>
          <a:stretch/>
        </p:blipFill>
        <p:spPr>
          <a:xfrm>
            <a:off x="604403" y="1699097"/>
            <a:ext cx="5733291" cy="5241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24335"/>
            <a:ext cx="6858000" cy="10196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8124335"/>
            <a:ext cx="6858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90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2"/>
            <a:ext cx="6172200" cy="58036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Alberta’s electricity market does not account for health and climate costs</a:t>
            </a:r>
          </a:p>
          <a:p>
            <a:pPr lvl="1"/>
            <a:r>
              <a:rPr lang="en-US" dirty="0" smtClean="0"/>
              <a:t>Renewables and other low carbon technologies not competing on a level playing field</a:t>
            </a:r>
          </a:p>
          <a:p>
            <a:pPr lvl="1"/>
            <a:endParaRPr lang="en-US" dirty="0" smtClean="0"/>
          </a:p>
          <a:p>
            <a:r>
              <a:rPr lang="en-US" dirty="0"/>
              <a:t>Federal regulations phase out </a:t>
            </a:r>
            <a:r>
              <a:rPr lang="en-US" dirty="0" smtClean="0"/>
              <a:t>conventional coal </a:t>
            </a:r>
            <a:r>
              <a:rPr lang="en-US" dirty="0"/>
              <a:t>by 2062</a:t>
            </a:r>
          </a:p>
          <a:p>
            <a:pPr lvl="1"/>
            <a:r>
              <a:rPr lang="en-US" dirty="0"/>
              <a:t>Alberta can do </a:t>
            </a:r>
            <a:r>
              <a:rPr lang="en-US" dirty="0" smtClean="0"/>
              <a:t>better</a:t>
            </a:r>
          </a:p>
          <a:p>
            <a:pPr lvl="1"/>
            <a:r>
              <a:rPr lang="en-US" dirty="0" smtClean="0"/>
              <a:t>GHG action will have health co-benefits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4335"/>
            <a:ext cx="6858000" cy="101966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8124335"/>
            <a:ext cx="6858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60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Alberta burns more coal than rest of Canada combined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4335"/>
            <a:ext cx="6858000" cy="101966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8124335"/>
            <a:ext cx="6858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0794"/>
            <a:ext cx="6858000" cy="33989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22" y="5605918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Electricity generation from  coal in Canada in 2010 (</a:t>
            </a:r>
            <a:r>
              <a:rPr lang="en-US" sz="1200" dirty="0" err="1"/>
              <a:t>GWh</a:t>
            </a:r>
            <a:r>
              <a:rPr lang="en-US" sz="1200" dirty="0"/>
              <a:t>)</a:t>
            </a:r>
          </a:p>
          <a:p>
            <a:r>
              <a:rPr lang="en-US" sz="1200" dirty="0"/>
              <a:t>Source: Statistics </a:t>
            </a:r>
            <a:r>
              <a:rPr lang="en-US" sz="1200" dirty="0" smtClean="0"/>
              <a:t>Canada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1375" b="6179"/>
          <a:stretch/>
        </p:blipFill>
        <p:spPr>
          <a:xfrm>
            <a:off x="1540331" y="6223264"/>
            <a:ext cx="3765579" cy="167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9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1" y="4263390"/>
            <a:ext cx="6267148" cy="3279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24335"/>
            <a:ext cx="6858000" cy="101966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8124335"/>
            <a:ext cx="6858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759068" y="7090605"/>
            <a:ext cx="637970" cy="1999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23" y="846639"/>
            <a:ext cx="6142642" cy="332726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46923" y="7090605"/>
            <a:ext cx="637970" cy="1999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97679" y="4566104"/>
            <a:ext cx="2475170" cy="36759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6923" y="7735926"/>
            <a:ext cx="84692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policyschool.ucalgary.ca</a:t>
            </a:r>
            <a:r>
              <a:rPr lang="en-US" sz="1400" dirty="0"/>
              <a:t>/sites/default/files/research/energy-literacy-</a:t>
            </a:r>
            <a:r>
              <a:rPr lang="en-US" sz="1400" dirty="0" err="1"/>
              <a:t>survey.pdf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799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r="2296" b="2845"/>
          <a:stretch/>
        </p:blipFill>
        <p:spPr bwMode="auto">
          <a:xfrm>
            <a:off x="190005" y="209850"/>
            <a:ext cx="4141501" cy="271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90005" y="7726040"/>
            <a:ext cx="27366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 smtClean="0"/>
              <a:t>Source: Alberta Electric System Operator</a:t>
            </a:r>
            <a:endParaRPr lang="en-US" sz="1200" dirty="0"/>
          </a:p>
        </p:txBody>
      </p:sp>
      <p:sp>
        <p:nvSpPr>
          <p:cNvPr id="19" name="Rectangle 10"/>
          <p:cNvSpPr>
            <a:spLocks noGrp="1"/>
          </p:cNvSpPr>
          <p:nvPr>
            <p:ph type="title"/>
          </p:nvPr>
        </p:nvSpPr>
        <p:spPr>
          <a:xfrm>
            <a:off x="4124444" y="5088527"/>
            <a:ext cx="2669606" cy="77915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andara" charset="0"/>
              </a:rPr>
              <a:t>2011</a:t>
            </a:r>
            <a:endParaRPr lang="en-US" sz="4000" dirty="0">
              <a:latin typeface="Candara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36647" y="2257706"/>
            <a:ext cx="888572" cy="42332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15" y="2023523"/>
            <a:ext cx="3060085" cy="325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0"/>
          <p:cNvSpPr txBox="1">
            <a:spLocks/>
          </p:cNvSpPr>
          <p:nvPr/>
        </p:nvSpPr>
        <p:spPr>
          <a:xfrm>
            <a:off x="0" y="3067693"/>
            <a:ext cx="2669606" cy="905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andara" charset="0"/>
              </a:rPr>
              <a:t>2006</a:t>
            </a:r>
            <a:endParaRPr lang="en-US" sz="4000" dirty="0">
              <a:latin typeface="Candara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6509">
            <a:off x="2649242" y="2810699"/>
            <a:ext cx="1203255" cy="88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0"/>
          <p:cNvSpPr txBox="1">
            <a:spLocks/>
          </p:cNvSpPr>
          <p:nvPr/>
        </p:nvSpPr>
        <p:spPr>
          <a:xfrm>
            <a:off x="4331506" y="209850"/>
            <a:ext cx="2956956" cy="1425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86AADD"/>
                </a:solidFill>
                <a:latin typeface="Candara"/>
                <a:ea typeface="+mj-ea"/>
                <a:cs typeface="Candara"/>
              </a:defRPr>
            </a:lvl1pPr>
          </a:lstStyle>
          <a:p>
            <a:pPr algn="l"/>
            <a:r>
              <a:rPr lang="en-US" sz="5700" dirty="0">
                <a:solidFill>
                  <a:schemeClr val="tx1"/>
                </a:solidFill>
                <a:latin typeface="+mj-lt"/>
                <a:cs typeface="+mj-cs"/>
              </a:rPr>
              <a:t>Alberta</a:t>
            </a:r>
            <a:r>
              <a:rPr lang="en-US" dirty="0" smtClean="0">
                <a:latin typeface="Candara" charset="0"/>
              </a:rPr>
              <a:t> </a:t>
            </a:r>
            <a:r>
              <a:rPr lang="en-US" sz="5700" dirty="0">
                <a:solidFill>
                  <a:schemeClr val="tx1"/>
                </a:solidFill>
                <a:latin typeface="+mj-lt"/>
                <a:cs typeface="+mj-cs"/>
              </a:rPr>
              <a:t>Electricity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04" y="5867683"/>
            <a:ext cx="6418133" cy="173916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137068" y="6179057"/>
            <a:ext cx="650186" cy="25258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36446" y="6179057"/>
            <a:ext cx="637885" cy="25258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124335"/>
            <a:ext cx="6858000" cy="101966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8124335"/>
            <a:ext cx="6858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4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Coal Plants in Alberta</a:t>
            </a:r>
            <a:endParaRPr lang="en-US" b="1" dirty="0"/>
          </a:p>
        </p:txBody>
      </p:sp>
      <p:sp>
        <p:nvSpPr>
          <p:cNvPr id="438283" name="Rectangle 11"/>
          <p:cNvSpPr>
            <a:spLocks noChangeArrowheads="1"/>
          </p:cNvSpPr>
          <p:nvPr/>
        </p:nvSpPr>
        <p:spPr bwMode="auto">
          <a:xfrm>
            <a:off x="1085852" y="2556936"/>
            <a:ext cx="5376863" cy="150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</a:pPr>
            <a:endParaRPr lang="en-US" sz="2000" b="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5" b="4547"/>
          <a:stretch/>
        </p:blipFill>
        <p:spPr bwMode="auto">
          <a:xfrm>
            <a:off x="-11918" y="1794539"/>
            <a:ext cx="6772910" cy="5413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24335"/>
            <a:ext cx="6858000" cy="10196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8124335"/>
            <a:ext cx="6858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79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Federal GHG regulations allow last coal plant to operate unmitigated until 2062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4335"/>
            <a:ext cx="6858000" cy="101966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8124335"/>
            <a:ext cx="6858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/>
          <a:stretch/>
        </p:blipFill>
        <p:spPr bwMode="auto">
          <a:xfrm>
            <a:off x="211650" y="2528159"/>
            <a:ext cx="6411186" cy="4785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83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4335"/>
            <a:ext cx="6858000" cy="101966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8124335"/>
            <a:ext cx="6858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65" y="366185"/>
            <a:ext cx="2892530" cy="3723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911" y="366185"/>
            <a:ext cx="2861738" cy="3690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65" y="4195443"/>
            <a:ext cx="2892530" cy="3748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-3864" b="-1"/>
          <a:stretch/>
        </p:blipFill>
        <p:spPr>
          <a:xfrm>
            <a:off x="3828560" y="4195443"/>
            <a:ext cx="2874089" cy="37481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799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Coal emissions in Alberta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4335"/>
            <a:ext cx="6858000" cy="101966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8124335"/>
            <a:ext cx="6858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9854"/>
          <a:stretch/>
        </p:blipFill>
        <p:spPr>
          <a:xfrm>
            <a:off x="389932" y="1760834"/>
            <a:ext cx="5212502" cy="4036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215" y="5448877"/>
            <a:ext cx="3354040" cy="256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9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Estimating damages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860907" y="3473913"/>
            <a:ext cx="4762552" cy="2432408"/>
            <a:chOff x="0" y="457200"/>
            <a:chExt cx="6858000" cy="32023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68653"/>
            <a:stretch/>
          </p:blipFill>
          <p:spPr>
            <a:xfrm>
              <a:off x="0" y="457200"/>
              <a:ext cx="6858000" cy="257659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91957"/>
            <a:stretch/>
          </p:blipFill>
          <p:spPr>
            <a:xfrm>
              <a:off x="0" y="2998514"/>
              <a:ext cx="6858000" cy="66107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84423" y="5845847"/>
            <a:ext cx="4739036" cy="1941016"/>
            <a:chOff x="152400" y="5734616"/>
            <a:chExt cx="6858000" cy="30772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92129"/>
            <a:stretch/>
          </p:blipFill>
          <p:spPr>
            <a:xfrm>
              <a:off x="152400" y="8168218"/>
              <a:ext cx="6858000" cy="6436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69950"/>
            <a:stretch/>
          </p:blipFill>
          <p:spPr>
            <a:xfrm>
              <a:off x="152400" y="5734616"/>
              <a:ext cx="6858000" cy="245712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46594" y="1629809"/>
            <a:ext cx="4938465" cy="1917932"/>
            <a:chOff x="211647" y="5338532"/>
            <a:chExt cx="3753913" cy="14581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b="60633"/>
            <a:stretch/>
          </p:blipFill>
          <p:spPr>
            <a:xfrm>
              <a:off x="211647" y="5338532"/>
              <a:ext cx="3753913" cy="84664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0204" t="77105" b="-1"/>
            <a:stretch/>
          </p:blipFill>
          <p:spPr>
            <a:xfrm>
              <a:off x="240104" y="6185173"/>
              <a:ext cx="3719767" cy="61146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124335"/>
            <a:ext cx="6858000" cy="10196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8124335"/>
            <a:ext cx="6858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46594" y="7786862"/>
            <a:ext cx="58449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</a:t>
            </a:r>
            <a:r>
              <a:rPr lang="en-US" sz="1200" dirty="0" err="1"/>
              <a:t>canadagazette.gc.ca</a:t>
            </a:r>
            <a:r>
              <a:rPr lang="en-US" sz="1200" dirty="0"/>
              <a:t>/</a:t>
            </a:r>
            <a:r>
              <a:rPr lang="en-US" sz="1200" dirty="0" err="1"/>
              <a:t>rp-pr</a:t>
            </a:r>
            <a:r>
              <a:rPr lang="en-US" sz="1200" dirty="0"/>
              <a:t>/p2/2012/2012-09-12/html/sor-dors167-eng.html</a:t>
            </a:r>
          </a:p>
        </p:txBody>
      </p:sp>
    </p:spTree>
    <p:extLst>
      <p:ext uri="{BB962C8B-B14F-4D97-AF65-F5344CB8AC3E}">
        <p14:creationId xmlns:p14="http://schemas.microsoft.com/office/powerpoint/2010/main" val="204048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6440</TotalTime>
  <Words>239</Words>
  <Application>Microsoft Macintosh PowerPoint</Application>
  <PresentationFormat>On-screen Show (4:3)</PresentationFormat>
  <Paragraphs>32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Alberta burns more coal than rest of Canada combined</vt:lpstr>
      <vt:lpstr>PowerPoint Presentation</vt:lpstr>
      <vt:lpstr>2011</vt:lpstr>
      <vt:lpstr>Coal Plants in Alberta</vt:lpstr>
      <vt:lpstr>Federal GHG regulations allow last coal plant to operate unmitigated until 2062</vt:lpstr>
      <vt:lpstr>PowerPoint Presentation</vt:lpstr>
      <vt:lpstr>Coal emissions in Alberta</vt:lpstr>
      <vt:lpstr>Estimating damages</vt:lpstr>
      <vt:lpstr>Estimating damages</vt:lpstr>
      <vt:lpstr>Climate change is a health problem</vt:lpstr>
      <vt:lpstr>Total costs</vt:lpstr>
      <vt:lpstr>Recommendations</vt:lpstr>
    </vt:vector>
  </TitlesOfParts>
  <Company>Pembina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Weis</dc:creator>
  <cp:lastModifiedBy>Kevin Sauve</cp:lastModifiedBy>
  <cp:revision>29</cp:revision>
  <cp:lastPrinted>2013-03-25T15:24:29Z</cp:lastPrinted>
  <dcterms:created xsi:type="dcterms:W3CDTF">2013-03-20T22:02:09Z</dcterms:created>
  <dcterms:modified xsi:type="dcterms:W3CDTF">2013-03-26T00:05:03Z</dcterms:modified>
</cp:coreProperties>
</file>