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1"/>
    <p:sldMasterId id="2147483648" r:id="rId2"/>
    <p:sldMasterId id="2147483660" r:id="rId3"/>
  </p:sldMasterIdLst>
  <p:notesMasterIdLst>
    <p:notesMasterId r:id="rId28"/>
  </p:notesMasterIdLst>
  <p:handoutMasterIdLst>
    <p:handoutMasterId r:id="rId29"/>
  </p:handoutMasterIdLst>
  <p:sldIdLst>
    <p:sldId id="337" r:id="rId4"/>
    <p:sldId id="262" r:id="rId5"/>
    <p:sldId id="401" r:id="rId6"/>
    <p:sldId id="398" r:id="rId7"/>
    <p:sldId id="399" r:id="rId8"/>
    <p:sldId id="400" r:id="rId9"/>
    <p:sldId id="394" r:id="rId10"/>
    <p:sldId id="372" r:id="rId11"/>
    <p:sldId id="402" r:id="rId12"/>
    <p:sldId id="373" r:id="rId13"/>
    <p:sldId id="386" r:id="rId14"/>
    <p:sldId id="379" r:id="rId15"/>
    <p:sldId id="382" r:id="rId16"/>
    <p:sldId id="383" r:id="rId17"/>
    <p:sldId id="391" r:id="rId18"/>
    <p:sldId id="392" r:id="rId19"/>
    <p:sldId id="385" r:id="rId20"/>
    <p:sldId id="374" r:id="rId21"/>
    <p:sldId id="376" r:id="rId22"/>
    <p:sldId id="377" r:id="rId23"/>
    <p:sldId id="380" r:id="rId24"/>
    <p:sldId id="381" r:id="rId25"/>
    <p:sldId id="390" r:id="rId26"/>
    <p:sldId id="32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e Demerse" initials="P" lastIdx="3" clrIdx="0"/>
  <p:cmAuthor id="1" name="Roberta Franchuk" initials="R" lastIdx="0" clrIdx="1"/>
  <p:cmAuthor id="2" name="Alison Bailie" initials="" lastIdx="5" clrIdx="2"/>
  <p:cmAuthor id="3" name="Matt Horne" initials="MH" lastIdx="12" clrIdx="3"/>
  <p:cmAuthor id="4" name="Julia Kilpatrick" initials="" lastIdx="1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C"/>
    <a:srgbClr val="4772AA"/>
    <a:srgbClr val="527BB0"/>
    <a:srgbClr val="6E95C1"/>
    <a:srgbClr val="7FAAD6"/>
    <a:srgbClr val="89A3C7"/>
    <a:srgbClr val="449539"/>
    <a:srgbClr val="007AC0"/>
    <a:srgbClr val="D2232A"/>
    <a:srgbClr val="F89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9824" autoAdjust="0"/>
  </p:normalViewPr>
  <p:slideViewPr>
    <p:cSldViewPr snapToGrid="0" snapToObjects="1">
      <p:cViewPr>
        <p:scale>
          <a:sx n="90" d="100"/>
          <a:sy n="90" d="100"/>
        </p:scale>
        <p:origin x="-896" y="-224"/>
      </p:cViewPr>
      <p:guideLst>
        <p:guide orient="horz" pos="206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64"/>
    </p:cViewPr>
  </p:sorterViewPr>
  <p:notesViewPr>
    <p:cSldViewPr snapToGrid="0" snapToObjects="1">
      <p:cViewPr>
        <p:scale>
          <a:sx n="100" d="100"/>
          <a:sy n="100" d="100"/>
        </p:scale>
        <p:origin x="-3552"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oleObject" Target="Marc%20HD:Users:marchuot:My%20Stuff:Pembina:Debunk%20AB%20Climate%20Action%20715-006:Slides%20&amp;%20Tech%20Briefing:media%20briefing%20figu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sz="1400">
                <a:solidFill>
                  <a:srgbClr val="1B3861"/>
                </a:solidFill>
                <a:latin typeface="Arial"/>
                <a:cs typeface="Arial"/>
              </a:defRPr>
            </a:pPr>
            <a:r>
              <a:rPr lang="en-US" sz="1400" dirty="0">
                <a:solidFill>
                  <a:srgbClr val="000000"/>
                </a:solidFill>
                <a:latin typeface="Arial"/>
                <a:cs typeface="Arial"/>
              </a:rPr>
              <a:t>Growth in </a:t>
            </a:r>
            <a:r>
              <a:rPr lang="en-US" sz="1400" dirty="0" smtClean="0">
                <a:solidFill>
                  <a:srgbClr val="000000"/>
                </a:solidFill>
                <a:latin typeface="Arial"/>
                <a:cs typeface="Arial"/>
              </a:rPr>
              <a:t>absolute </a:t>
            </a:r>
            <a:r>
              <a:rPr lang="en-US" sz="1400" dirty="0">
                <a:solidFill>
                  <a:srgbClr val="000000"/>
                </a:solidFill>
                <a:latin typeface="Arial"/>
                <a:cs typeface="Arial"/>
              </a:rPr>
              <a:t>g</a:t>
            </a:r>
            <a:r>
              <a:rPr lang="en-US" sz="1400" dirty="0" smtClean="0">
                <a:solidFill>
                  <a:srgbClr val="000000"/>
                </a:solidFill>
                <a:latin typeface="Arial"/>
                <a:cs typeface="Arial"/>
              </a:rPr>
              <a:t>reenhouse </a:t>
            </a:r>
            <a:r>
              <a:rPr lang="en-US" sz="1400" dirty="0">
                <a:solidFill>
                  <a:srgbClr val="000000"/>
                </a:solidFill>
                <a:latin typeface="Arial"/>
                <a:cs typeface="Arial"/>
              </a:rPr>
              <a:t>gas emissions in top 10 North </a:t>
            </a:r>
            <a:r>
              <a:rPr lang="en-US" sz="1400" dirty="0" smtClean="0">
                <a:solidFill>
                  <a:srgbClr val="000000"/>
                </a:solidFill>
                <a:latin typeface="Arial"/>
                <a:cs typeface="Arial"/>
              </a:rPr>
              <a:t>American </a:t>
            </a:r>
            <a:r>
              <a:rPr lang="en-US" sz="1400" dirty="0">
                <a:solidFill>
                  <a:srgbClr val="000000"/>
                </a:solidFill>
                <a:latin typeface="Arial"/>
                <a:cs typeface="Arial"/>
              </a:rPr>
              <a:t>Jurisdictions (1990–2009)</a:t>
            </a:r>
          </a:p>
        </c:rich>
      </c:tx>
      <c:layout>
        <c:manualLayout>
          <c:xMode val="edge"/>
          <c:yMode val="edge"/>
          <c:x val="0.178659571850394"/>
          <c:y val="0.0237182441798055"/>
        </c:manualLayout>
      </c:layout>
      <c:overlay val="0"/>
    </c:title>
    <c:autoTitleDeleted val="0"/>
    <c:plotArea>
      <c:layout>
        <c:manualLayout>
          <c:layoutTarget val="inner"/>
          <c:xMode val="edge"/>
          <c:yMode val="edge"/>
          <c:x val="0.16166213677605"/>
          <c:y val="0.151594887531001"/>
          <c:w val="0.805342939366082"/>
          <c:h val="0.636183159460273"/>
        </c:manualLayout>
      </c:layout>
      <c:barChart>
        <c:barDir val="col"/>
        <c:grouping val="clustered"/>
        <c:varyColors val="0"/>
        <c:ser>
          <c:idx val="0"/>
          <c:order val="0"/>
          <c:spPr>
            <a:solidFill>
              <a:schemeClr val="tx1">
                <a:lumMod val="85000"/>
                <a:lumOff val="15000"/>
              </a:schemeClr>
            </a:solidFill>
            <a:ln w="9525" cap="flat" cmpd="sng" algn="ctr">
              <a:noFill/>
              <a:prstDash val="solid"/>
            </a:ln>
            <a:effectLst/>
          </c:spPr>
          <c:invertIfNegative val="0"/>
          <c:dPt>
            <c:idx val="0"/>
            <c:invertIfNegative val="0"/>
            <c:bubble3D val="0"/>
            <c:spPr>
              <a:solidFill>
                <a:srgbClr val="D2232A"/>
              </a:solidFill>
              <a:ln w="9525" cap="flat" cmpd="sng" algn="ctr">
                <a:noFill/>
                <a:prstDash val="solid"/>
              </a:ln>
              <a:effectLst/>
            </c:spPr>
          </c:dPt>
          <c:cat>
            <c:strRef>
              <c:f>'1990'!$B$22:$B$31</c:f>
              <c:strCache>
                <c:ptCount val="10"/>
                <c:pt idx="0">
                  <c:v>Alberta</c:v>
                </c:pt>
                <c:pt idx="1">
                  <c:v>Texas</c:v>
                </c:pt>
                <c:pt idx="2">
                  <c:v>Florida</c:v>
                </c:pt>
                <c:pt idx="3">
                  <c:v>Arizona</c:v>
                </c:pt>
                <c:pt idx="4">
                  <c:v>Illinois</c:v>
                </c:pt>
                <c:pt idx="5">
                  <c:v>Saskatchewan</c:v>
                </c:pt>
                <c:pt idx="6">
                  <c:v>Colorado</c:v>
                </c:pt>
                <c:pt idx="7">
                  <c:v>Missouri</c:v>
                </c:pt>
                <c:pt idx="8">
                  <c:v>Kentucky</c:v>
                </c:pt>
                <c:pt idx="9">
                  <c:v>Georgia</c:v>
                </c:pt>
              </c:strCache>
            </c:strRef>
          </c:cat>
          <c:val>
            <c:numRef>
              <c:f>'1990'!$E$22:$E$31</c:f>
              <c:numCache>
                <c:formatCode>0</c:formatCode>
                <c:ptCount val="10"/>
                <c:pt idx="0">
                  <c:v>63.0</c:v>
                </c:pt>
                <c:pt idx="1">
                  <c:v>50.0</c:v>
                </c:pt>
                <c:pt idx="2">
                  <c:v>37.0</c:v>
                </c:pt>
                <c:pt idx="3">
                  <c:v>32.0</c:v>
                </c:pt>
                <c:pt idx="4">
                  <c:v>32.0</c:v>
                </c:pt>
                <c:pt idx="5">
                  <c:v>30.0</c:v>
                </c:pt>
                <c:pt idx="6">
                  <c:v>29.0</c:v>
                </c:pt>
                <c:pt idx="7">
                  <c:v>27.0</c:v>
                </c:pt>
                <c:pt idx="8">
                  <c:v>27.0</c:v>
                </c:pt>
                <c:pt idx="9">
                  <c:v>24.0</c:v>
                </c:pt>
              </c:numCache>
            </c:numRef>
          </c:val>
        </c:ser>
        <c:dLbls>
          <c:showLegendKey val="0"/>
          <c:showVal val="0"/>
          <c:showCatName val="0"/>
          <c:showSerName val="0"/>
          <c:showPercent val="0"/>
          <c:showBubbleSize val="0"/>
        </c:dLbls>
        <c:gapWidth val="100"/>
        <c:axId val="2069621160"/>
        <c:axId val="2131453752"/>
      </c:barChart>
      <c:catAx>
        <c:axId val="2069621160"/>
        <c:scaling>
          <c:orientation val="minMax"/>
        </c:scaling>
        <c:delete val="0"/>
        <c:axPos val="b"/>
        <c:majorTickMark val="out"/>
        <c:minorTickMark val="none"/>
        <c:tickLblPos val="nextTo"/>
        <c:txPr>
          <a:bodyPr anchor="t" anchorCtr="0"/>
          <a:lstStyle/>
          <a:p>
            <a:pPr>
              <a:defRPr sz="1200">
                <a:latin typeface="Arial"/>
                <a:cs typeface="Arial"/>
              </a:defRPr>
            </a:pPr>
            <a:endParaRPr lang="en-US"/>
          </a:p>
        </c:txPr>
        <c:crossAx val="2131453752"/>
        <c:crosses val="autoZero"/>
        <c:auto val="1"/>
        <c:lblAlgn val="ctr"/>
        <c:lblOffset val="100"/>
        <c:noMultiLvlLbl val="0"/>
      </c:catAx>
      <c:valAx>
        <c:axId val="2131453752"/>
        <c:scaling>
          <c:orientation val="minMax"/>
        </c:scaling>
        <c:delete val="0"/>
        <c:axPos val="l"/>
        <c:majorGridlines/>
        <c:title>
          <c:tx>
            <c:rich>
              <a:bodyPr rot="-5400000" vert="horz"/>
              <a:lstStyle/>
              <a:p>
                <a:pPr>
                  <a:defRPr sz="1400" b="1">
                    <a:solidFill>
                      <a:srgbClr val="1B3861"/>
                    </a:solidFill>
                    <a:latin typeface="Arial"/>
                    <a:cs typeface="Arial"/>
                  </a:defRPr>
                </a:pPr>
                <a:r>
                  <a:rPr lang="en-US" sz="1400" b="1" dirty="0" smtClean="0">
                    <a:solidFill>
                      <a:schemeClr val="tx1"/>
                    </a:solidFill>
                    <a:latin typeface="Arial"/>
                    <a:cs typeface="Arial"/>
                  </a:rPr>
                  <a:t>Growth</a:t>
                </a:r>
                <a:r>
                  <a:rPr lang="en-US" sz="1400" b="1" baseline="0" dirty="0" smtClean="0">
                    <a:solidFill>
                      <a:schemeClr val="tx1"/>
                    </a:solidFill>
                    <a:latin typeface="Arial"/>
                    <a:cs typeface="Arial"/>
                  </a:rPr>
                  <a:t> in </a:t>
                </a:r>
                <a:r>
                  <a:rPr lang="en-US" sz="1400" b="1" dirty="0" smtClean="0">
                    <a:solidFill>
                      <a:schemeClr val="tx1"/>
                    </a:solidFill>
                    <a:latin typeface="Arial"/>
                    <a:cs typeface="Arial"/>
                  </a:rPr>
                  <a:t>Greenhouse </a:t>
                </a:r>
                <a:r>
                  <a:rPr lang="en-US" sz="1400" b="1" dirty="0">
                    <a:solidFill>
                      <a:schemeClr val="tx1"/>
                    </a:solidFill>
                    <a:latin typeface="Arial"/>
                    <a:cs typeface="Arial"/>
                  </a:rPr>
                  <a:t>Gas Emissions </a:t>
                </a:r>
                <a:r>
                  <a:rPr lang="en-US" sz="1400" b="1" dirty="0" smtClean="0">
                    <a:solidFill>
                      <a:schemeClr val="tx1"/>
                    </a:solidFill>
                    <a:latin typeface="Arial"/>
                    <a:cs typeface="Arial"/>
                  </a:rPr>
                  <a:t/>
                </a:r>
                <a:br>
                  <a:rPr lang="en-US" sz="1400" b="1" dirty="0" smtClean="0">
                    <a:solidFill>
                      <a:schemeClr val="tx1"/>
                    </a:solidFill>
                    <a:latin typeface="Arial"/>
                    <a:cs typeface="Arial"/>
                  </a:rPr>
                </a:br>
                <a:r>
                  <a:rPr lang="en-US" sz="1400" b="1" dirty="0" smtClean="0">
                    <a:solidFill>
                      <a:schemeClr val="tx1"/>
                    </a:solidFill>
                    <a:latin typeface="Arial"/>
                    <a:cs typeface="Arial"/>
                  </a:rPr>
                  <a:t>(</a:t>
                </a:r>
                <a:r>
                  <a:rPr lang="en-US" sz="1400" b="1" dirty="0">
                    <a:solidFill>
                      <a:schemeClr val="tx1"/>
                    </a:solidFill>
                    <a:latin typeface="Arial"/>
                    <a:cs typeface="Arial"/>
                  </a:rPr>
                  <a:t>Mt </a:t>
                </a:r>
                <a:r>
                  <a:rPr lang="en-US" sz="1400" b="1" dirty="0" smtClean="0">
                    <a:solidFill>
                      <a:schemeClr val="tx1"/>
                    </a:solidFill>
                    <a:latin typeface="Arial"/>
                    <a:cs typeface="Arial"/>
                  </a:rPr>
                  <a:t>CO</a:t>
                </a:r>
                <a:r>
                  <a:rPr lang="en-US" sz="1400" b="1" baseline="-25000" dirty="0" smtClean="0">
                    <a:solidFill>
                      <a:schemeClr val="tx1"/>
                    </a:solidFill>
                    <a:latin typeface="Arial"/>
                    <a:cs typeface="Arial"/>
                  </a:rPr>
                  <a:t>2</a:t>
                </a:r>
                <a:r>
                  <a:rPr lang="en-US" sz="1400" b="1" dirty="0" smtClean="0">
                    <a:solidFill>
                      <a:schemeClr val="tx1"/>
                    </a:solidFill>
                    <a:latin typeface="Arial"/>
                    <a:cs typeface="Arial"/>
                  </a:rPr>
                  <a:t>e/year)</a:t>
                </a:r>
                <a:endParaRPr lang="en-US" sz="1400" b="1" dirty="0">
                  <a:solidFill>
                    <a:schemeClr val="tx1"/>
                  </a:solidFill>
                  <a:latin typeface="Arial"/>
                  <a:cs typeface="Arial"/>
                </a:endParaRPr>
              </a:p>
            </c:rich>
          </c:tx>
          <c:layout>
            <c:manualLayout>
              <c:xMode val="edge"/>
              <c:yMode val="edge"/>
              <c:x val="0.0423560075823855"/>
              <c:y val="0.163647683790543"/>
            </c:manualLayout>
          </c:layout>
          <c:overlay val="0"/>
        </c:title>
        <c:numFmt formatCode="0" sourceLinked="1"/>
        <c:majorTickMark val="out"/>
        <c:minorTickMark val="none"/>
        <c:tickLblPos val="nextTo"/>
        <c:txPr>
          <a:bodyPr/>
          <a:lstStyle/>
          <a:p>
            <a:pPr>
              <a:defRPr sz="1000">
                <a:latin typeface="Arial"/>
                <a:cs typeface="Arial"/>
              </a:defRPr>
            </a:pPr>
            <a:endParaRPr lang="en-US"/>
          </a:p>
        </c:txPr>
        <c:crossAx val="2069621160"/>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F46566-5765-7F41-AA68-F598D4258A1C}" type="datetimeFigureOut">
              <a:rPr lang="en-US" smtClean="0"/>
              <a:t>2013-04-26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F7F3A1-6169-C944-A98E-8AFB92D00C83}" type="slidenum">
              <a:rPr lang="en-US" smtClean="0"/>
              <a:t>‹#›</a:t>
            </a:fld>
            <a:endParaRPr lang="en-US"/>
          </a:p>
        </p:txBody>
      </p:sp>
    </p:spTree>
    <p:extLst>
      <p:ext uri="{BB962C8B-B14F-4D97-AF65-F5344CB8AC3E}">
        <p14:creationId xmlns:p14="http://schemas.microsoft.com/office/powerpoint/2010/main" val="95400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C258E-A586-4C45-9C12-A78623A4489E}" type="datetimeFigureOut">
              <a:rPr lang="en-US" smtClean="0"/>
              <a:pPr/>
              <a:t>2013-04-26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8E405-4F09-AD40-9B5B-F9B71207B8C3}" type="slidenum">
              <a:rPr lang="en-US" smtClean="0"/>
              <a:pPr/>
              <a:t>‹#›</a:t>
            </a:fld>
            <a:endParaRPr lang="en-US"/>
          </a:p>
        </p:txBody>
      </p:sp>
    </p:spTree>
    <p:extLst>
      <p:ext uri="{BB962C8B-B14F-4D97-AF65-F5344CB8AC3E}">
        <p14:creationId xmlns:p14="http://schemas.microsoft.com/office/powerpoint/2010/main" val="34700556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11</a:t>
            </a:fld>
            <a:endParaRPr lang="en-US"/>
          </a:p>
        </p:txBody>
      </p:sp>
    </p:spTree>
    <p:extLst>
      <p:ext uri="{BB962C8B-B14F-4D97-AF65-F5344CB8AC3E}">
        <p14:creationId xmlns:p14="http://schemas.microsoft.com/office/powerpoint/2010/main" val="175551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mining and in situ production impact groundwater</a:t>
            </a:r>
            <a:r>
              <a:rPr lang="en-US" baseline="0" dirty="0" smtClean="0"/>
              <a:t> resources. The in situ sector (and its anticipated growth) is of particular concern. Groundwater moves slowly and recharge rates are slow. Groundwater withdrawals from aquifers for in situ development can impact surface waters and it’s hard to predict how long it takes for an aquifer to recover. </a:t>
            </a:r>
          </a:p>
          <a:p>
            <a:endParaRPr lang="en-US" baseline="0" dirty="0" smtClean="0"/>
          </a:p>
          <a:p>
            <a:r>
              <a:rPr lang="en-US" baseline="0" dirty="0" smtClean="0"/>
              <a:t>There are about 40 in situ projects operating; and another ~50 or so approved projects (and even more than are proposed!)</a:t>
            </a:r>
          </a:p>
          <a:p>
            <a:endParaRPr lang="en-US" baseline="0" dirty="0" smtClean="0"/>
          </a:p>
          <a:p>
            <a:r>
              <a:rPr lang="en-US" baseline="0" dirty="0" smtClean="0"/>
              <a:t>Despite the approval of close to 100 projects still a number of unknowns:</a:t>
            </a:r>
          </a:p>
          <a:p>
            <a:endParaRPr lang="en-US" baseline="0" dirty="0" smtClean="0"/>
          </a:p>
          <a:p>
            <a:r>
              <a:rPr lang="en-US" baseline="0" dirty="0" smtClean="0"/>
              <a:t>Cumulative impact of groundwater use</a:t>
            </a:r>
          </a:p>
          <a:p>
            <a:r>
              <a:rPr lang="en-US" baseline="0" dirty="0" smtClean="0"/>
              <a:t>How aquifer disturbance (say from mining) affects groundwater quality</a:t>
            </a:r>
          </a:p>
          <a:p>
            <a:r>
              <a:rPr lang="en-US" baseline="0" dirty="0" smtClean="0"/>
              <a:t>Is there any  data to assess the claim that the deep injection of steam and waste </a:t>
            </a:r>
            <a:r>
              <a:rPr lang="en-US" baseline="0" dirty="0" err="1" smtClean="0"/>
              <a:t>doesn</a:t>
            </a:r>
            <a:r>
              <a:rPr lang="fr-FR" baseline="0" dirty="0" smtClean="0"/>
              <a:t>’</a:t>
            </a:r>
            <a:r>
              <a:rPr lang="en-US" baseline="0" dirty="0" smtClean="0"/>
              <a:t>t negatively impact the regional and local aquifers </a:t>
            </a:r>
          </a:p>
          <a:p>
            <a:r>
              <a:rPr lang="en-US" baseline="0" dirty="0" smtClean="0"/>
              <a:t>What the impacts are of reducing non saline aquifer supplies; or dewatering saline aquifers…</a:t>
            </a:r>
          </a:p>
          <a:p>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12</a:t>
            </a:fld>
            <a:endParaRPr lang="en-US"/>
          </a:p>
        </p:txBody>
      </p:sp>
    </p:spTree>
    <p:extLst>
      <p:ext uri="{BB962C8B-B14F-4D97-AF65-F5344CB8AC3E}">
        <p14:creationId xmlns:p14="http://schemas.microsoft.com/office/powerpoint/2010/main" val="165219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Athabasca River has</a:t>
            </a:r>
            <a:r>
              <a:rPr lang="en-US" baseline="0" dirty="0" smtClean="0"/>
              <a:t> huge flow variability depending on the season. </a:t>
            </a:r>
          </a:p>
          <a:p>
            <a:r>
              <a:rPr lang="en-US" dirty="0" smtClean="0"/>
              <a:t>Currently oilsands operators are allowed to withdraw water from the Athabasca River throughout the year, even when flows get dangerously low in winter months. </a:t>
            </a:r>
          </a:p>
          <a:p>
            <a:r>
              <a:rPr lang="en-US" dirty="0" smtClean="0"/>
              <a:t>Not properly recognizing seasonal variations in the Athabasca River’s flow when managing oilsands development imperils the aquatic ecosystem of one of Alberta’s most ecologically and culturally important rivers.</a:t>
            </a:r>
          </a:p>
        </p:txBody>
      </p:sp>
      <p:sp>
        <p:nvSpPr>
          <p:cNvPr id="4" name="Slide Number Placeholder 3"/>
          <p:cNvSpPr>
            <a:spLocks noGrp="1"/>
          </p:cNvSpPr>
          <p:nvPr>
            <p:ph type="sldNum" sz="quarter" idx="10"/>
          </p:nvPr>
        </p:nvSpPr>
        <p:spPr/>
        <p:txBody>
          <a:bodyPr/>
          <a:lstStyle/>
          <a:p>
            <a:fld id="{AA88E405-4F09-AD40-9B5B-F9B71207B8C3}" type="slidenum">
              <a:rPr lang="en-US" smtClean="0"/>
              <a:pPr/>
              <a:t>15</a:t>
            </a:fld>
            <a:endParaRPr lang="en-US"/>
          </a:p>
        </p:txBody>
      </p:sp>
    </p:spTree>
    <p:extLst>
      <p:ext uri="{BB962C8B-B14F-4D97-AF65-F5344CB8AC3E}">
        <p14:creationId xmlns:p14="http://schemas.microsoft.com/office/powerpoint/2010/main" val="38486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Tailings</a:t>
            </a:r>
            <a:r>
              <a:rPr lang="en-US" baseline="0" dirty="0" smtClean="0"/>
              <a:t> continue to grow despite the ERCB’s 2009 tailings directive for two reasons:</a:t>
            </a:r>
          </a:p>
          <a:p>
            <a:endParaRPr lang="en-US" baseline="0" dirty="0" smtClean="0"/>
          </a:p>
          <a:p>
            <a:pPr marL="228600" indent="-228600">
              <a:buAutoNum type="arabicParenR"/>
            </a:pPr>
            <a:r>
              <a:rPr lang="en-US" baseline="0" dirty="0" smtClean="0"/>
              <a:t>Rules only target a proportion of new tailings production (</a:t>
            </a:r>
            <a:r>
              <a:rPr lang="en-US" baseline="0" dirty="0" err="1" smtClean="0"/>
              <a:t>i.e</a:t>
            </a:r>
            <a:r>
              <a:rPr lang="en-US" baseline="0" dirty="0" smtClean="0"/>
              <a:t>,. 50% must be made trafficable – intensity type target), doesn’t deal with tailings that accumulated on landscape before 2009.</a:t>
            </a:r>
          </a:p>
          <a:p>
            <a:pPr marL="228600" indent="-228600">
              <a:buAutoNum type="arabicParenR"/>
            </a:pPr>
            <a:r>
              <a:rPr lang="en-US" baseline="0" dirty="0" smtClean="0"/>
              <a:t>Lack of enforcement</a:t>
            </a:r>
          </a:p>
          <a:p>
            <a:pPr marL="228600" indent="-228600">
              <a:buAutoNum type="arabicParenR"/>
            </a:pPr>
            <a:endParaRPr lang="en-US" baseline="0" dirty="0" smtClean="0"/>
          </a:p>
          <a:p>
            <a:pPr marL="0" indent="0">
              <a:buNone/>
            </a:pPr>
            <a:r>
              <a:rPr lang="en-US" baseline="0" dirty="0" smtClean="0"/>
              <a:t>Tailings impacts:</a:t>
            </a:r>
          </a:p>
          <a:p>
            <a:pPr marL="457200" indent="-457200" eaLnBrk="1" hangingPunct="1">
              <a:lnSpc>
                <a:spcPct val="90000"/>
              </a:lnSpc>
              <a:spcBef>
                <a:spcPct val="20000"/>
              </a:spcBef>
              <a:buFont typeface="Arial"/>
              <a:buChar char="•"/>
              <a:defRPr/>
            </a:pPr>
            <a:r>
              <a:rPr lang="en-US" sz="1200" dirty="0" smtClean="0">
                <a:solidFill>
                  <a:srgbClr val="FFFFFF"/>
                </a:solidFill>
                <a:latin typeface="Arial"/>
                <a:cs typeface="Arial"/>
              </a:rPr>
              <a:t>Tailings area: 176 km</a:t>
            </a:r>
            <a:r>
              <a:rPr lang="en-US" sz="1200" baseline="30000" dirty="0" smtClean="0">
                <a:solidFill>
                  <a:srgbClr val="FFFFFF"/>
                </a:solidFill>
                <a:latin typeface="Arial"/>
                <a:cs typeface="Arial"/>
              </a:rPr>
              <a:t>2</a:t>
            </a:r>
            <a:r>
              <a:rPr lang="en-US" sz="1200" dirty="0" smtClean="0">
                <a:solidFill>
                  <a:srgbClr val="FFFFFF"/>
                </a:solidFill>
                <a:latin typeface="Arial"/>
                <a:cs typeface="Arial"/>
              </a:rPr>
              <a:t> </a:t>
            </a:r>
          </a:p>
          <a:p>
            <a:pPr marL="457200" indent="-457200" eaLnBrk="1" hangingPunct="1">
              <a:lnSpc>
                <a:spcPct val="90000"/>
              </a:lnSpc>
              <a:spcBef>
                <a:spcPct val="20000"/>
              </a:spcBef>
              <a:buFont typeface="Arial"/>
              <a:buChar char="•"/>
              <a:defRPr/>
            </a:pPr>
            <a:r>
              <a:rPr lang="en-US" sz="1200" dirty="0" smtClean="0">
                <a:solidFill>
                  <a:srgbClr val="FFFFFF"/>
                </a:solidFill>
                <a:latin typeface="Arial"/>
                <a:cs typeface="Arial"/>
              </a:rPr>
              <a:t>Tailings volume = 830 million m</a:t>
            </a:r>
            <a:r>
              <a:rPr lang="en-US" sz="1200" baseline="30000" dirty="0" smtClean="0">
                <a:solidFill>
                  <a:srgbClr val="FFFFFF"/>
                </a:solidFill>
                <a:latin typeface="Arial"/>
                <a:cs typeface="Arial"/>
              </a:rPr>
              <a:t>3</a:t>
            </a:r>
            <a:r>
              <a:rPr lang="en-US" sz="1200" dirty="0" smtClean="0">
                <a:solidFill>
                  <a:srgbClr val="FFFFFF"/>
                </a:solidFill>
                <a:latin typeface="Arial"/>
                <a:cs typeface="Arial"/>
              </a:rPr>
              <a:t> (220 billion gallons)</a:t>
            </a:r>
          </a:p>
          <a:p>
            <a:pPr marL="457200" indent="-457200" eaLnBrk="1" hangingPunct="1">
              <a:lnSpc>
                <a:spcPct val="90000"/>
              </a:lnSpc>
              <a:spcBef>
                <a:spcPct val="20000"/>
              </a:spcBef>
              <a:buFont typeface="Arial"/>
              <a:buChar char="•"/>
              <a:defRPr/>
            </a:pPr>
            <a:r>
              <a:rPr lang="en-US" sz="1200" dirty="0" smtClean="0">
                <a:solidFill>
                  <a:srgbClr val="FFFFFF"/>
                </a:solidFill>
                <a:latin typeface="Arial"/>
                <a:cs typeface="Arial"/>
              </a:rPr>
              <a:t>Volume projected to increase by 40% by 2030 (under current policy)</a:t>
            </a:r>
          </a:p>
          <a:p>
            <a:pPr marL="457200" indent="-457200" eaLnBrk="1" hangingPunct="1">
              <a:lnSpc>
                <a:spcPct val="90000"/>
              </a:lnSpc>
              <a:spcBef>
                <a:spcPct val="20000"/>
              </a:spcBef>
              <a:buFont typeface="Arial"/>
              <a:buChar char="•"/>
              <a:defRPr/>
            </a:pPr>
            <a:r>
              <a:rPr lang="en-US" sz="1200" dirty="0" smtClean="0">
                <a:solidFill>
                  <a:srgbClr val="FFFFFF"/>
                </a:solidFill>
                <a:latin typeface="Arial"/>
                <a:cs typeface="Arial"/>
              </a:rPr>
              <a:t>Acute &amp; long-term toxicity</a:t>
            </a:r>
          </a:p>
          <a:p>
            <a:pPr marL="457200" indent="-457200" eaLnBrk="1" hangingPunct="1">
              <a:lnSpc>
                <a:spcPct val="90000"/>
              </a:lnSpc>
              <a:spcBef>
                <a:spcPct val="20000"/>
              </a:spcBef>
              <a:buFont typeface="Arial"/>
              <a:buChar char="•"/>
              <a:defRPr/>
            </a:pPr>
            <a:r>
              <a:rPr lang="en-US" sz="1200" dirty="0" smtClean="0">
                <a:solidFill>
                  <a:srgbClr val="FFFFFF"/>
                </a:solidFill>
                <a:latin typeface="Arial"/>
                <a:cs typeface="Arial"/>
              </a:rPr>
              <a:t>Contain naphthenic acids, residual hydrocarbons</a:t>
            </a:r>
          </a:p>
          <a:p>
            <a:pPr marL="457200" indent="-457200" eaLnBrk="1" hangingPunct="1">
              <a:lnSpc>
                <a:spcPct val="90000"/>
              </a:lnSpc>
              <a:spcBef>
                <a:spcPct val="20000"/>
              </a:spcBef>
              <a:buFont typeface="Arial"/>
              <a:buChar char="•"/>
              <a:defRPr/>
            </a:pPr>
            <a:r>
              <a:rPr lang="en-US" sz="1200" dirty="0" smtClean="0">
                <a:solidFill>
                  <a:srgbClr val="FFFFFF"/>
                </a:solidFill>
                <a:latin typeface="Arial"/>
                <a:cs typeface="Arial"/>
              </a:rPr>
              <a:t>Source of methane, VOCs and H</a:t>
            </a:r>
            <a:r>
              <a:rPr lang="en-US" sz="1200" baseline="-25000" dirty="0" smtClean="0">
                <a:solidFill>
                  <a:srgbClr val="FFFFFF"/>
                </a:solidFill>
                <a:latin typeface="Arial"/>
                <a:cs typeface="Arial"/>
              </a:rPr>
              <a:t>2</a:t>
            </a:r>
            <a:r>
              <a:rPr lang="en-US" sz="1200" dirty="0" smtClean="0">
                <a:solidFill>
                  <a:srgbClr val="FFFFFF"/>
                </a:solidFill>
                <a:latin typeface="Arial"/>
                <a:cs typeface="Arial"/>
              </a:rPr>
              <a:t>S emissions</a:t>
            </a:r>
          </a:p>
          <a:p>
            <a:pPr marL="0" indent="0">
              <a:buNone/>
            </a:pPr>
            <a:endParaRPr lang="en-US" baseline="0" dirty="0" smtClean="0"/>
          </a:p>
          <a:p>
            <a:pPr marL="0" indent="0">
              <a:buNone/>
            </a:pPr>
            <a:r>
              <a:rPr lang="en-US" baseline="0" dirty="0" smtClean="0"/>
              <a:t>Ample technologies in the works – companies need regulatory incentive to deal with 100% of tailings waste either through new treatment or extraction technologies.</a:t>
            </a:r>
          </a:p>
        </p:txBody>
      </p:sp>
      <p:sp>
        <p:nvSpPr>
          <p:cNvPr id="4" name="Slide Number Placeholder 3"/>
          <p:cNvSpPr>
            <a:spLocks noGrp="1"/>
          </p:cNvSpPr>
          <p:nvPr>
            <p:ph type="sldNum" sz="quarter" idx="10"/>
          </p:nvPr>
        </p:nvSpPr>
        <p:spPr/>
        <p:txBody>
          <a:bodyPr/>
          <a:lstStyle/>
          <a:p>
            <a:fld id="{AA88E405-4F09-AD40-9B5B-F9B71207B8C3}" type="slidenum">
              <a:rPr lang="en-US" smtClean="0"/>
              <a:pPr/>
              <a:t>21</a:t>
            </a:fld>
            <a:endParaRPr lang="en-US"/>
          </a:p>
        </p:txBody>
      </p:sp>
    </p:spTree>
    <p:extLst>
      <p:ext uri="{BB962C8B-B14F-4D97-AF65-F5344CB8AC3E}">
        <p14:creationId xmlns:p14="http://schemas.microsoft.com/office/powerpoint/2010/main" val="317933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a:t>
            </a:r>
            <a:r>
              <a:rPr lang="en-US" baseline="0" dirty="0" smtClean="0"/>
              <a:t> pit lakes that permanently store tailings waste has been proposed as an affordable means to “reclaim” tailings. </a:t>
            </a:r>
          </a:p>
          <a:p>
            <a:r>
              <a:rPr lang="en-US" baseline="0" dirty="0" smtClean="0"/>
              <a:t>Mine pit + tailings waste + cap of fresh water + two layers that never mix = proposed end pit lake as tailings dump site.</a:t>
            </a:r>
          </a:p>
          <a:p>
            <a:endParaRPr lang="en-US" baseline="0" dirty="0" smtClean="0"/>
          </a:p>
          <a:p>
            <a:r>
              <a:rPr lang="en-US" baseline="0" dirty="0" smtClean="0"/>
              <a:t>Problem is that it’s never been done before. </a:t>
            </a:r>
          </a:p>
          <a:p>
            <a:endParaRPr lang="en-US" baseline="0" dirty="0" smtClean="0"/>
          </a:p>
          <a:p>
            <a:r>
              <a:rPr lang="en-US" baseline="0" dirty="0" smtClean="0"/>
              <a:t>Unnecessarily risky way to deal with tailings – puts the problem off until end of mine life. Could present huge environmental liability if the experiment doesn’t work out. </a:t>
            </a:r>
          </a:p>
          <a:p>
            <a:r>
              <a:rPr lang="en-US" baseline="0" dirty="0" smtClean="0"/>
              <a:t>Regulators have approved EPLs as permanent dump sites for tailings waste, “subject to their demonstration” </a:t>
            </a:r>
          </a:p>
          <a:p>
            <a:r>
              <a:rPr lang="en-US" baseline="0" dirty="0" smtClean="0"/>
              <a:t>Could be a decade or more to learn from the new </a:t>
            </a:r>
            <a:r>
              <a:rPr lang="en-US" baseline="0" dirty="0" err="1" smtClean="0"/>
              <a:t>Syncrude</a:t>
            </a:r>
            <a:r>
              <a:rPr lang="en-US" baseline="0" dirty="0" smtClean="0"/>
              <a:t> demonstration lake (Base Mine Lake).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22</a:t>
            </a:fld>
            <a:endParaRPr lang="en-US"/>
          </a:p>
        </p:txBody>
      </p:sp>
    </p:spTree>
    <p:extLst>
      <p:ext uri="{BB962C8B-B14F-4D97-AF65-F5344CB8AC3E}">
        <p14:creationId xmlns:p14="http://schemas.microsoft.com/office/powerpoint/2010/main" val="86194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24</a:t>
            </a:fld>
            <a:endParaRPr lang="en-US"/>
          </a:p>
        </p:txBody>
      </p:sp>
    </p:spTree>
    <p:extLst>
      <p:ext uri="{BB962C8B-B14F-4D97-AF65-F5344CB8AC3E}">
        <p14:creationId xmlns:p14="http://schemas.microsoft.com/office/powerpoint/2010/main" val="83463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609402"/>
            <a:ext cx="7025379" cy="1257192"/>
          </a:xfrm>
        </p:spPr>
        <p:txBody>
          <a:bodyPr/>
          <a:lstStyle>
            <a:lvl1pPr marL="0" indent="0" algn="l">
              <a:buNone/>
              <a:defRPr sz="32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10" name="Text Placeholder 6"/>
          <p:cNvSpPr>
            <a:spLocks noGrp="1"/>
          </p:cNvSpPr>
          <p:nvPr>
            <p:ph type="body" sz="quarter" idx="10"/>
          </p:nvPr>
        </p:nvSpPr>
        <p:spPr>
          <a:xfrm>
            <a:off x="1371600" y="4420044"/>
            <a:ext cx="6400800" cy="1060938"/>
          </a:xfrm>
          <a:prstGeom prst="rect">
            <a:avLst/>
          </a:prstGeom>
        </p:spPr>
        <p:txBody>
          <a:bodyPr/>
          <a:lstStyle>
            <a:lvl1pPr marL="0" indent="0">
              <a:buNone/>
              <a:defRPr sz="2400">
                <a:solidFill>
                  <a:schemeClr val="bg1">
                    <a:lumMod val="65000"/>
                  </a:schemeClr>
                </a:solidFill>
                <a:latin typeface="Arial"/>
                <a:cs typeface="Arial"/>
              </a:defRPr>
            </a:lvl1pPr>
            <a:lvl2pPr>
              <a:buNone/>
              <a:defRPr/>
            </a:lvl2pPr>
          </a:lstStyle>
          <a:p>
            <a:pPr lvl="0"/>
            <a:r>
              <a:rPr lang="en-US" dirty="0" smtClean="0"/>
              <a:t>Click to edit Master text styles</a:t>
            </a:r>
          </a:p>
        </p:txBody>
      </p:sp>
      <p:sp>
        <p:nvSpPr>
          <p:cNvPr id="11" name="Title 1"/>
          <p:cNvSpPr>
            <a:spLocks noGrp="1"/>
          </p:cNvSpPr>
          <p:nvPr>
            <p:ph type="title"/>
          </p:nvPr>
        </p:nvSpPr>
        <p:spPr>
          <a:xfrm>
            <a:off x="1371600" y="246325"/>
            <a:ext cx="6210447" cy="2249538"/>
          </a:xfrm>
        </p:spPr>
        <p:txBody>
          <a:bodyPr/>
          <a:lstStyle>
            <a:lvl1pPr>
              <a:defRPr sz="5400" b="1" i="0">
                <a:solidFill>
                  <a:schemeClr val="tx2">
                    <a:lumMod val="60000"/>
                    <a:lumOff val="40000"/>
                  </a:schemeClr>
                </a:solidFill>
                <a:latin typeface="Arial"/>
                <a:cs typeface="Arial"/>
              </a:defRPr>
            </a:lvl1pPr>
          </a:lstStyle>
          <a:p>
            <a:r>
              <a:rPr lang="en-CA"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l">
              <a:defRPr/>
            </a:lvl1pPr>
          </a:lstStyle>
          <a:p>
            <a:fld id="{0165B7C2-3226-754E-A4F2-C2B315718F1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375"/>
            <a:ext cx="7772400" cy="1470025"/>
          </a:xfrm>
        </p:spPr>
        <p:txBody>
          <a:bodyPr/>
          <a:lstStyle>
            <a:lvl1pPr algn="ctr">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272415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00"/>
            <a:ext cx="8229600" cy="1143000"/>
          </a:xfrm>
        </p:spPr>
        <p:txBody>
          <a:bodyPr/>
          <a:lstStyle/>
          <a:p>
            <a:r>
              <a:rPr lang="en-CA" dirty="0" smtClean="0"/>
              <a:t>Click to edit Master title style</a:t>
            </a:r>
            <a:endParaRPr lang="en-US" dirty="0"/>
          </a:p>
        </p:txBody>
      </p:sp>
      <p:sp>
        <p:nvSpPr>
          <p:cNvPr id="3" name="Content Placeholder 2"/>
          <p:cNvSpPr>
            <a:spLocks noGrp="1"/>
          </p:cNvSpPr>
          <p:nvPr>
            <p:ph idx="1"/>
          </p:nvPr>
        </p:nvSpPr>
        <p:spPr>
          <a:xfrm>
            <a:off x="457200" y="1784350"/>
            <a:ext cx="8229600" cy="4057650"/>
          </a:xfrm>
        </p:spPr>
        <p:txBody>
          <a:bodyPr/>
          <a:lstStyle>
            <a:lvl1pPr>
              <a:defRPr>
                <a:latin typeface="Arial"/>
                <a:cs typeface="Arial"/>
              </a:defRPr>
            </a:lvl1pPr>
            <a:lvl2pPr>
              <a:defRPr>
                <a:latin typeface="Arial"/>
                <a:cs typeface="Arial"/>
              </a:defRPr>
            </a:lvl2pPr>
            <a:lvl3pPr>
              <a:defRPr>
                <a:latin typeface="Arial"/>
                <a:cs typeface="Arial"/>
              </a:defRPr>
            </a:lvl3pPr>
            <a:lvl4pPr>
              <a:defRPr sz="1800">
                <a:latin typeface="Arial"/>
                <a:cs typeface="Arial"/>
              </a:defRPr>
            </a:lvl4pPr>
            <a:lvl5pPr>
              <a:defRPr sz="1600">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058"/>
            <a:ext cx="8229600" cy="1143000"/>
          </a:xfrm>
        </p:spPr>
        <p:txBody>
          <a:bodyPr anchor="b"/>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796108"/>
            <a:ext cx="8229600" cy="4057650"/>
          </a:xfrm>
        </p:spPr>
        <p:txBody>
          <a:bodyPr/>
          <a:lstStyle>
            <a:lvl1pPr marL="0" indent="0">
              <a:buNone/>
              <a:defRPr>
                <a:latin typeface="Arial"/>
                <a:cs typeface="Arial"/>
              </a:defRPr>
            </a:lvl1pPr>
            <a:lvl2pPr marL="457200" indent="0">
              <a:buNone/>
              <a:defRPr>
                <a:latin typeface="Helvetica"/>
                <a:cs typeface="Helvetica"/>
              </a:defRPr>
            </a:lvl2pPr>
            <a:lvl3pPr marL="914400" indent="0">
              <a:buNone/>
              <a:defRPr>
                <a:latin typeface="Helvetica"/>
                <a:cs typeface="Helvetica"/>
              </a:defRPr>
            </a:lvl3pPr>
            <a:lvl4pPr marL="1371600" indent="0">
              <a:buNone/>
              <a:defRPr>
                <a:latin typeface="Helvetica"/>
                <a:cs typeface="Helvetica"/>
              </a:defRPr>
            </a:lvl4pPr>
            <a:lvl5pPr marL="1828800" indent="0">
              <a:buNone/>
              <a:defRPr>
                <a:latin typeface="Helvetica"/>
                <a:cs typeface="Helvetica"/>
              </a:defRPr>
            </a:lvl5pPr>
          </a:lstStyle>
          <a:p>
            <a:pPr lvl="0"/>
            <a:r>
              <a:rPr lang="en-CA" dirty="0" smtClean="0"/>
              <a:t>Click to edit Master text styles</a:t>
            </a:r>
          </a:p>
        </p:txBody>
      </p:sp>
    </p:spTree>
    <p:extLst>
      <p:ext uri="{BB962C8B-B14F-4D97-AF65-F5344CB8AC3E}">
        <p14:creationId xmlns:p14="http://schemas.microsoft.com/office/powerpoint/2010/main" val="3779184564"/>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2906"/>
            <a:ext cx="8229600" cy="1143000"/>
          </a:xfrm>
        </p:spPr>
        <p:txBody>
          <a:bodyPr anchor="b"/>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788396"/>
            <a:ext cx="8229600" cy="3890963"/>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7010"/>
            <a:ext cx="8229600" cy="1143000"/>
          </a:xfrm>
        </p:spPr>
        <p:txBody>
          <a:bodyPr anchor="b"/>
          <a:lstStyle>
            <a:lvl1pPr algn="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803094"/>
            <a:ext cx="4038600" cy="356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4" name="Content Placeholder 3"/>
          <p:cNvSpPr>
            <a:spLocks noGrp="1"/>
          </p:cNvSpPr>
          <p:nvPr>
            <p:ph sz="half" idx="2"/>
          </p:nvPr>
        </p:nvSpPr>
        <p:spPr>
          <a:xfrm>
            <a:off x="4648200" y="1803094"/>
            <a:ext cx="4038600" cy="356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26068"/>
            <a:ext cx="8229600" cy="1143000"/>
          </a:xfrm>
        </p:spPr>
        <p:txBody>
          <a:bodyPr anchor="b"/>
          <a:lstStyle>
            <a:lvl1pPr algn="l">
              <a:defRPr/>
            </a:lvl1pPr>
          </a:lstStyle>
          <a:p>
            <a:r>
              <a:rPr lang="en-CA"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US" dirty="0" smtClean="0"/>
              <a:t>Click to edit Master text styles</a:t>
            </a:r>
          </a:p>
        </p:txBody>
      </p:sp>
    </p:spTree>
    <p:extLst>
      <p:ext uri="{BB962C8B-B14F-4D97-AF65-F5344CB8AC3E}">
        <p14:creationId xmlns:p14="http://schemas.microsoft.com/office/powerpoint/2010/main" val="6644029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US" dirty="0" smtClean="0"/>
              <a:t>Click to edit Master text styles</a:t>
            </a:r>
          </a:p>
        </p:txBody>
      </p:sp>
    </p:spTree>
    <p:extLst>
      <p:ext uri="{BB962C8B-B14F-4D97-AF65-F5344CB8AC3E}">
        <p14:creationId xmlns:p14="http://schemas.microsoft.com/office/powerpoint/2010/main" val="287328699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US" dirty="0" smtClean="0"/>
              <a:t>Click to edit Master text styles</a:t>
            </a:r>
          </a:p>
        </p:txBody>
      </p:sp>
    </p:spTree>
    <p:extLst>
      <p:ext uri="{BB962C8B-B14F-4D97-AF65-F5344CB8AC3E}">
        <p14:creationId xmlns:p14="http://schemas.microsoft.com/office/powerpoint/2010/main" val="99052061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6030"/>
            <a:ext cx="7772400" cy="1470025"/>
          </a:xfrm>
        </p:spPr>
        <p:txBody>
          <a:bodyPr/>
          <a:lstStyle>
            <a:lvl1pPr algn="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258075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8"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068" y="286870"/>
            <a:ext cx="8488800" cy="753036"/>
          </a:xfrm>
          <a:solidFill>
            <a:srgbClr val="0070C0"/>
          </a:solidFill>
        </p:spPr>
        <p:txBody>
          <a:bodyPr/>
          <a:lstStyle>
            <a:lvl1pPr algn="l">
              <a:defRPr sz="4400" b="0" baseline="0">
                <a:solidFill>
                  <a:srgbClr val="FF9900"/>
                </a:solidFill>
                <a:effectLst/>
                <a:latin typeface="Impact" pitchFamily="34" charset="0"/>
              </a:defRPr>
            </a:lvl1pPr>
          </a:lstStyle>
          <a:p>
            <a:r>
              <a:rPr lang="en-CA" dirty="0" smtClean="0"/>
              <a:t>Click to edit Master title style</a:t>
            </a:r>
            <a:endParaRPr lang="en-US" dirty="0"/>
          </a:p>
        </p:txBody>
      </p:sp>
      <p:sp>
        <p:nvSpPr>
          <p:cNvPr id="3" name="Content Placeholder 2"/>
          <p:cNvSpPr>
            <a:spLocks noGrp="1"/>
          </p:cNvSpPr>
          <p:nvPr>
            <p:ph idx="1"/>
          </p:nvPr>
        </p:nvSpPr>
        <p:spPr>
          <a:xfrm>
            <a:off x="322069" y="1253467"/>
            <a:ext cx="4745232" cy="4842533"/>
          </a:xfrm>
          <a:solidFill>
            <a:srgbClr val="005A9C">
              <a:alpha val="74118"/>
            </a:srgbClr>
          </a:solidFill>
        </p:spPr>
        <p:txBody>
          <a:bodyPr rIns="180000"/>
          <a:lstStyle>
            <a:lvl1pPr marL="184150" indent="0">
              <a:buNone/>
              <a:defRPr sz="2800">
                <a:solidFill>
                  <a:schemeClr val="bg1"/>
                </a:solidFill>
                <a:effectLst>
                  <a:outerShdw blurRad="38100" dist="38100" dir="2700000" algn="tl">
                    <a:srgbClr val="000000">
                      <a:alpha val="43137"/>
                    </a:srgbClr>
                  </a:outerShdw>
                </a:effectLst>
                <a:latin typeface="Arial"/>
                <a:cs typeface="Arial"/>
              </a:defRPr>
            </a:lvl1pPr>
            <a:lvl2pPr>
              <a:defRPr sz="2400">
                <a:solidFill>
                  <a:schemeClr val="bg1"/>
                </a:solidFill>
                <a:effectLst>
                  <a:outerShdw blurRad="38100" dist="38100" dir="2700000" algn="tl">
                    <a:srgbClr val="000000">
                      <a:alpha val="43137"/>
                    </a:srgbClr>
                  </a:outerShdw>
                </a:effectLst>
                <a:latin typeface="Arial"/>
                <a:cs typeface="Arial"/>
              </a:defRPr>
            </a:lvl2pPr>
            <a:lvl3pPr>
              <a:defRPr>
                <a:solidFill>
                  <a:schemeClr val="bg1"/>
                </a:solidFill>
                <a:effectLst>
                  <a:outerShdw blurRad="38100" dist="38100" dir="2700000" algn="tl">
                    <a:srgbClr val="000000">
                      <a:alpha val="43137"/>
                    </a:srgbClr>
                  </a:outerShdw>
                </a:effectLst>
                <a:latin typeface="Arial"/>
                <a:cs typeface="Arial"/>
              </a:defRPr>
            </a:lvl3pPr>
            <a:lvl4pPr>
              <a:defRPr sz="1800">
                <a:solidFill>
                  <a:schemeClr val="bg1"/>
                </a:solidFill>
                <a:effectLst>
                  <a:outerShdw blurRad="38100" dist="38100" dir="2700000" algn="tl">
                    <a:srgbClr val="000000">
                      <a:alpha val="43137"/>
                    </a:srgbClr>
                  </a:outerShdw>
                </a:effectLst>
                <a:latin typeface="Arial"/>
                <a:cs typeface="Arial"/>
              </a:defRPr>
            </a:lvl4pPr>
            <a:lvl5pPr>
              <a:defRPr sz="1600">
                <a:solidFill>
                  <a:schemeClr val="bg1"/>
                </a:solidFill>
                <a:effectLst>
                  <a:outerShdw blurRad="38100" dist="38100" dir="2700000" algn="tl">
                    <a:srgbClr val="000000">
                      <a:alpha val="43137"/>
                    </a:srgbClr>
                  </a:outerShdw>
                </a:effectLst>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456"/>
            <a:ext cx="8229600" cy="1143000"/>
          </a:xfrm>
        </p:spPr>
        <p:txBody>
          <a:bodyPr/>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376456"/>
            <a:ext cx="8229600" cy="3548063"/>
          </a:xfrm>
        </p:spPr>
        <p:txBody>
          <a:bodyPr/>
          <a:lstStyle>
            <a:lvl1pPr marL="0" indent="0">
              <a:buNone/>
              <a:defRPr/>
            </a:lvl1pPr>
            <a:lvl2pPr marL="457200" indent="0">
              <a:buNone/>
              <a:defRPr/>
            </a:lvl2pPr>
            <a:lvl3pPr marL="914400" indent="0">
              <a:buNone/>
              <a:defRPr/>
            </a:lvl3pPr>
            <a:lvl4pPr marL="1371600" indent="0">
              <a:buNone/>
              <a:defRPr>
                <a:latin typeface="Helvetica"/>
                <a:cs typeface="Helvetica"/>
              </a:defRPr>
            </a:lvl4pPr>
            <a:lvl5pPr marL="1828800" indent="0">
              <a:buNone/>
              <a:defRPr>
                <a:latin typeface="Helvetica"/>
                <a:cs typeface="Helvetica"/>
              </a:defRPr>
            </a:lvl5pPr>
          </a:lstStyle>
          <a:p>
            <a:pPr lvl="0"/>
            <a:r>
              <a:rPr lang="en-CA" dirty="0" smtClean="0"/>
              <a:t>Click to edit Master text styles</a:t>
            </a:r>
            <a:endParaRPr lang="en-US" dirty="0"/>
          </a:p>
        </p:txBody>
      </p:sp>
      <p:sp>
        <p:nvSpPr>
          <p:cNvPr id="7"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38"/>
            <a:ext cx="8229600" cy="1181100"/>
          </a:xfrm>
        </p:spPr>
        <p:txBody>
          <a:body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20584"/>
            <a:ext cx="4038600" cy="4094163"/>
          </a:xfrm>
        </p:spPr>
        <p:txBody>
          <a:bodyPr/>
          <a:lstStyle>
            <a:lvl1pPr>
              <a:defRPr sz="28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4" name="Content Placeholder 3"/>
          <p:cNvSpPr>
            <a:spLocks noGrp="1"/>
          </p:cNvSpPr>
          <p:nvPr>
            <p:ph sz="half" idx="2"/>
          </p:nvPr>
        </p:nvSpPr>
        <p:spPr>
          <a:xfrm>
            <a:off x="4648200" y="1420584"/>
            <a:ext cx="4038600" cy="4094163"/>
          </a:xfrm>
        </p:spPr>
        <p:txBody>
          <a:bodyPr/>
          <a:lstStyle>
            <a:lvl1pPr>
              <a:defRPr sz="28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7" name="Slide Number Placeholder 6"/>
          <p:cNvSpPr>
            <a:spLocks noGrp="1"/>
          </p:cNvSpPr>
          <p:nvPr>
            <p:ph type="sldNum" sz="quarter" idx="12"/>
          </p:nvPr>
        </p:nvSpPr>
        <p:spPr/>
        <p:txBody>
          <a:bodyPr/>
          <a:lstStyle>
            <a:lvl1pPr algn="l">
              <a:defRPr>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3297"/>
            <a:ext cx="8229600" cy="1143000"/>
          </a:xfrm>
        </p:spPr>
        <p:txBody>
          <a:bodyPr/>
          <a:lstStyle/>
          <a:p>
            <a:r>
              <a:rPr lang="en-CA" dirty="0" smtClean="0"/>
              <a:t>Click to edit Master title style</a:t>
            </a:r>
            <a:endParaRPr lang="en-US" dirty="0"/>
          </a:p>
        </p:txBody>
      </p:sp>
      <p:sp>
        <p:nvSpPr>
          <p:cNvPr id="5"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2.xml"/><Relationship Id="rId8"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3.xml"/><Relationship Id="rId8"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7330" y="551551"/>
            <a:ext cx="7865619" cy="10913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CA" dirty="0"/>
              <a:t>Click to edit Master title style</a:t>
            </a:r>
            <a:endParaRPr lang="en-US" dirty="0"/>
          </a:p>
        </p:txBody>
      </p:sp>
      <p:sp>
        <p:nvSpPr>
          <p:cNvPr id="1027" name="Text Placeholder 2"/>
          <p:cNvSpPr>
            <a:spLocks noGrp="1"/>
          </p:cNvSpPr>
          <p:nvPr>
            <p:ph type="body" idx="1"/>
          </p:nvPr>
        </p:nvSpPr>
        <p:spPr bwMode="auto">
          <a:xfrm>
            <a:off x="779463" y="1991504"/>
            <a:ext cx="7583487"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dirty="0"/>
              <a:t>Click to edit Master text styles</a:t>
            </a:r>
          </a:p>
          <a:p>
            <a:pPr lvl="1"/>
            <a:r>
              <a:rPr lang="en-CA" dirty="0"/>
              <a:t>Second level</a:t>
            </a:r>
          </a:p>
          <a:p>
            <a:pPr lvl="2"/>
            <a:r>
              <a:rPr lang="en-CA" dirty="0"/>
              <a:t>Third level</a:t>
            </a:r>
          </a:p>
        </p:txBody>
      </p:sp>
      <p:pic>
        <p:nvPicPr>
          <p:cNvPr id="7" name="Picture 6" descr="blueboxlogov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6667" y="6345631"/>
            <a:ext cx="1077547" cy="53322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71" r:id="rId2"/>
    <p:sldLayoutId id="2147483676" r:id="rId3"/>
    <p:sldLayoutId id="2147483677" r:id="rId4"/>
  </p:sldLayoutIdLst>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4400" b="1" kern="1200">
          <a:solidFill>
            <a:srgbClr val="86AADD"/>
          </a:solidFill>
          <a:latin typeface="Arial"/>
          <a:ea typeface="+mj-ea"/>
          <a:cs typeface="Arial"/>
        </a:defRPr>
      </a:lvl1pPr>
      <a:lvl2pPr algn="l" rtl="0" eaLnBrk="0" fontAlgn="base" hangingPunct="0">
        <a:spcBef>
          <a:spcPct val="0"/>
        </a:spcBef>
        <a:spcAft>
          <a:spcPct val="0"/>
        </a:spcAft>
        <a:defRPr sz="4400" b="1">
          <a:solidFill>
            <a:srgbClr val="86AADD"/>
          </a:solidFill>
          <a:latin typeface="Candara" charset="0"/>
          <a:ea typeface="ＭＳ Ｐゴシック" charset="-128"/>
          <a:cs typeface="ＭＳ Ｐゴシック" charset="-128"/>
        </a:defRPr>
      </a:lvl2pPr>
      <a:lvl3pPr algn="l" rtl="0" eaLnBrk="0" fontAlgn="base" hangingPunct="0">
        <a:spcBef>
          <a:spcPct val="0"/>
        </a:spcBef>
        <a:spcAft>
          <a:spcPct val="0"/>
        </a:spcAft>
        <a:defRPr sz="4400" b="1">
          <a:solidFill>
            <a:srgbClr val="86AADD"/>
          </a:solidFill>
          <a:latin typeface="Candara" charset="0"/>
          <a:ea typeface="ＭＳ Ｐゴシック" charset="-128"/>
          <a:cs typeface="ＭＳ Ｐゴシック" charset="-128"/>
        </a:defRPr>
      </a:lvl3pPr>
      <a:lvl4pPr algn="l" rtl="0" eaLnBrk="0" fontAlgn="base" hangingPunct="0">
        <a:spcBef>
          <a:spcPct val="0"/>
        </a:spcBef>
        <a:spcAft>
          <a:spcPct val="0"/>
        </a:spcAft>
        <a:defRPr sz="4400" b="1">
          <a:solidFill>
            <a:srgbClr val="86AADD"/>
          </a:solidFill>
          <a:latin typeface="Candara" charset="0"/>
          <a:ea typeface="ＭＳ Ｐゴシック" charset="-128"/>
          <a:cs typeface="ＭＳ Ｐゴシック" charset="-128"/>
        </a:defRPr>
      </a:lvl4pPr>
      <a:lvl5pPr algn="l" rtl="0" eaLnBrk="0" fontAlgn="base" hangingPunct="0">
        <a:spcBef>
          <a:spcPct val="0"/>
        </a:spcBef>
        <a:spcAft>
          <a:spcPct val="0"/>
        </a:spcAft>
        <a:defRPr sz="4400" b="1">
          <a:solidFill>
            <a:srgbClr val="86AADD"/>
          </a:solidFill>
          <a:latin typeface="Candara" charset="0"/>
          <a:ea typeface="ＭＳ Ｐゴシック" charset="-128"/>
          <a:cs typeface="ＭＳ Ｐゴシック" charset="-128"/>
        </a:defRPr>
      </a:lvl5pPr>
      <a:lvl6pPr marL="457200" algn="l" rtl="0" fontAlgn="base">
        <a:spcBef>
          <a:spcPct val="0"/>
        </a:spcBef>
        <a:spcAft>
          <a:spcPct val="0"/>
        </a:spcAft>
        <a:defRPr sz="3800">
          <a:solidFill>
            <a:schemeClr val="bg1"/>
          </a:solidFill>
          <a:latin typeface="Trebuchet MS" pitchFamily="34" charset="0"/>
        </a:defRPr>
      </a:lvl6pPr>
      <a:lvl7pPr marL="914400" algn="l" rtl="0" fontAlgn="base">
        <a:spcBef>
          <a:spcPct val="0"/>
        </a:spcBef>
        <a:spcAft>
          <a:spcPct val="0"/>
        </a:spcAft>
        <a:defRPr sz="3800">
          <a:solidFill>
            <a:schemeClr val="bg1"/>
          </a:solidFill>
          <a:latin typeface="Trebuchet MS" pitchFamily="34" charset="0"/>
        </a:defRPr>
      </a:lvl7pPr>
      <a:lvl8pPr marL="1371600" algn="l" rtl="0" fontAlgn="base">
        <a:spcBef>
          <a:spcPct val="0"/>
        </a:spcBef>
        <a:spcAft>
          <a:spcPct val="0"/>
        </a:spcAft>
        <a:defRPr sz="3800">
          <a:solidFill>
            <a:schemeClr val="bg1"/>
          </a:solidFill>
          <a:latin typeface="Trebuchet MS" pitchFamily="34" charset="0"/>
        </a:defRPr>
      </a:lvl8pPr>
      <a:lvl9pPr marL="1828800" algn="l" rtl="0" fontAlgn="base">
        <a:spcBef>
          <a:spcPct val="0"/>
        </a:spcBef>
        <a:spcAft>
          <a:spcPct val="0"/>
        </a:spcAft>
        <a:defRPr sz="3800">
          <a:solidFill>
            <a:schemeClr val="bg1"/>
          </a:solidFill>
          <a:latin typeface="Trebuchet MS" pitchFamily="34" charset="0"/>
        </a:defRPr>
      </a:lvl9pPr>
    </p:titleStyle>
    <p:bodyStyle>
      <a:lvl1pPr marL="533400" indent="-533400" algn="l" rtl="0" eaLnBrk="0" fontAlgn="base" hangingPunct="0">
        <a:lnSpc>
          <a:spcPct val="100000"/>
        </a:lnSpc>
        <a:spcBef>
          <a:spcPts val="2000"/>
        </a:spcBef>
        <a:spcAft>
          <a:spcPct val="0"/>
        </a:spcAft>
        <a:buFont typeface="Wingdings 2" pitchFamily="-105" charset="2"/>
        <a:buChar char=""/>
        <a:defRPr sz="3200" kern="1200">
          <a:solidFill>
            <a:srgbClr val="1B3861"/>
          </a:solidFill>
          <a:latin typeface="Arial"/>
          <a:ea typeface="+mn-ea"/>
          <a:cs typeface="Arial"/>
        </a:defRPr>
      </a:lvl1pPr>
      <a:lvl2pPr marL="812800" indent="-530225" algn="l" rtl="0" eaLnBrk="0" fontAlgn="base" hangingPunct="0">
        <a:lnSpc>
          <a:spcPct val="100000"/>
        </a:lnSpc>
        <a:spcBef>
          <a:spcPts val="600"/>
        </a:spcBef>
        <a:spcAft>
          <a:spcPct val="0"/>
        </a:spcAft>
        <a:buFont typeface="Wingdings 2" pitchFamily="-105" charset="2"/>
        <a:buChar char=""/>
        <a:defRPr sz="2800" kern="1200">
          <a:solidFill>
            <a:schemeClr val="tx2"/>
          </a:solidFill>
          <a:latin typeface="Arial"/>
          <a:ea typeface="+mn-ea"/>
          <a:cs typeface="Arial"/>
        </a:defRPr>
      </a:lvl2pPr>
      <a:lvl3pPr marL="1079500" indent="-501650" algn="l" rtl="0" eaLnBrk="0" fontAlgn="base" hangingPunct="0">
        <a:lnSpc>
          <a:spcPct val="100000"/>
        </a:lnSpc>
        <a:spcBef>
          <a:spcPts val="600"/>
        </a:spcBef>
        <a:spcAft>
          <a:spcPct val="0"/>
        </a:spcAft>
        <a:buFont typeface="Wingdings 2" pitchFamily="-105" charset="2"/>
        <a:buChar char=""/>
        <a:defRPr sz="2000" kern="1200">
          <a:solidFill>
            <a:schemeClr val="tx2"/>
          </a:solidFill>
          <a:latin typeface="Arial"/>
          <a:ea typeface="+mn-ea"/>
          <a:cs typeface="Arial"/>
        </a:defRPr>
      </a:lvl3pPr>
      <a:lvl4pPr marL="1143000" indent="-282575" algn="l" rtl="0" eaLnBrk="0" fontAlgn="base" hangingPunct="0">
        <a:spcBef>
          <a:spcPts val="600"/>
        </a:spcBef>
        <a:spcAft>
          <a:spcPct val="0"/>
        </a:spcAft>
        <a:buFont typeface="Wingdings 2" pitchFamily="-105" charset="2"/>
        <a:buChar char=""/>
        <a:defRPr kern="1200">
          <a:solidFill>
            <a:schemeClr val="tx2"/>
          </a:solidFill>
          <a:latin typeface="Trebuchet MS"/>
          <a:ea typeface="Trebuchet MS" charset="0"/>
          <a:cs typeface="Trebuchet MS"/>
        </a:defRPr>
      </a:lvl4pPr>
      <a:lvl5pPr marL="1425575" indent="-282575" algn="l" rtl="0" eaLnBrk="0" fontAlgn="base" hangingPunct="0">
        <a:spcBef>
          <a:spcPts val="600"/>
        </a:spcBef>
        <a:spcAft>
          <a:spcPct val="0"/>
        </a:spcAft>
        <a:buFont typeface="Wingdings 2" pitchFamily="-105" charset="2"/>
        <a:buChar char=""/>
        <a:defRPr kern="1200">
          <a:solidFill>
            <a:schemeClr val="tx2"/>
          </a:solidFill>
          <a:latin typeface="Trebuchet MS"/>
          <a:ea typeface="Trebuchet MS" charset="0"/>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1425"/>
            <a:ext cx="8229600" cy="1143000"/>
          </a:xfrm>
          <a:prstGeom prst="rect">
            <a:avLst/>
          </a:prstGeom>
          <a:solidFill>
            <a:srgbClr val="1F4A7F">
              <a:alpha val="47843"/>
            </a:srgbClr>
          </a:solidFill>
        </p:spPr>
        <p:txBody>
          <a:bodyPr vert="horz" lIns="91440" tIns="45720" rIns="91440" bIns="45720" rtlCol="0" anchor="b">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796619"/>
            <a:ext cx="8229600" cy="3548063"/>
          </a:xfrm>
          <a:prstGeom prst="rect">
            <a:avLst/>
          </a:prstGeom>
        </p:spPr>
        <p:txBody>
          <a:bodyPr vert="horz" lIns="91440" tIns="45720" rIns="91440" bIns="45720" rtlCol="0">
            <a:noAutofit/>
          </a:bodyPr>
          <a:lstStyle/>
          <a:p>
            <a:pPr lvl="0"/>
            <a:r>
              <a:rPr lang="en-CA" dirty="0" smtClean="0"/>
              <a:t>Click to edit Master text styles</a:t>
            </a:r>
          </a:p>
          <a:p>
            <a:pPr lvl="1"/>
            <a:r>
              <a:rPr lang="en-CA" dirty="0" smtClean="0"/>
              <a:t>Second level</a:t>
            </a:r>
          </a:p>
          <a:p>
            <a:pPr lvl="2"/>
            <a:r>
              <a:rPr lang="en-CA" dirty="0" smtClean="0"/>
              <a:t>Third level</a:t>
            </a:r>
          </a:p>
        </p:txBody>
      </p:sp>
      <p:sp>
        <p:nvSpPr>
          <p:cNvPr id="6"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pic>
        <p:nvPicPr>
          <p:cNvPr id="7" name="Picture 6" descr="blueboxlogov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86667" y="6345631"/>
            <a:ext cx="1077547" cy="5332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4" r:id="rId5"/>
    <p:sldLayoutId id="2147483658" r:id="rId6"/>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90000"/>
        </a:lnSpc>
        <a:spcBef>
          <a:spcPct val="0"/>
        </a:spcBef>
        <a:buNone/>
        <a:defRPr sz="4400" b="1" kern="1200">
          <a:solidFill>
            <a:srgbClr val="86AAD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1B386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1B386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1B386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4pPr>
      <a:lvl5pPr marL="20574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9244"/>
            <a:ext cx="8229600" cy="1143000"/>
          </a:xfrm>
          <a:prstGeom prst="rect">
            <a:avLst/>
          </a:prstGeom>
        </p:spPr>
        <p:txBody>
          <a:bodyPr vert="horz" lIns="91440" tIns="45720" rIns="91440" bIns="45720" rtlCol="0" anchor="ctr">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731294"/>
            <a:ext cx="8229600" cy="4057650"/>
          </a:xfrm>
          <a:prstGeom prst="rect">
            <a:avLst/>
          </a:prstGeom>
        </p:spPr>
        <p:txBody>
          <a:bodyPr vert="horz" lIns="91440" tIns="45720" rIns="91440" bIns="45720" rtlCol="0">
            <a:noAutofit/>
          </a:bodyPr>
          <a:lstStyle/>
          <a:p>
            <a:pPr lvl="0"/>
            <a:r>
              <a:rPr lang="en-CA" dirty="0" smtClean="0"/>
              <a:t>Click to edit Master text styles</a:t>
            </a:r>
          </a:p>
          <a:p>
            <a:pPr lvl="1"/>
            <a:r>
              <a:rPr lang="en-CA" dirty="0" smtClean="0"/>
              <a:t>Second level</a:t>
            </a:r>
          </a:p>
          <a:p>
            <a:pPr lvl="2"/>
            <a:r>
              <a:rPr lang="en-CA" dirty="0" smtClean="0"/>
              <a:t>Third level</a:t>
            </a:r>
          </a:p>
        </p:txBody>
      </p:sp>
      <p:pic>
        <p:nvPicPr>
          <p:cNvPr id="6" name="Picture 5" descr="blueboxlogov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79153" y="0"/>
            <a:ext cx="1077547" cy="533220"/>
          </a:xfrm>
          <a:prstGeom prst="rect">
            <a:avLst/>
          </a:prstGeom>
        </p:spPr>
      </p:pic>
      <p:sp>
        <p:nvSpPr>
          <p:cNvPr id="9" name="Slide Number Placeholder 5"/>
          <p:cNvSpPr txBox="1">
            <a:spLocks/>
          </p:cNvSpPr>
          <p:nvPr/>
        </p:nvSpPr>
        <p:spPr>
          <a:xfrm>
            <a:off x="8373868" y="6362143"/>
            <a:ext cx="49073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lumMod val="75000"/>
                  </a:schemeClr>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165B7C2-3226-754E-A4F2-C2B315718F1D}" type="slidenum">
              <a:rPr lang="en-US" smtClean="0">
                <a:latin typeface="Arial"/>
                <a:cs typeface="Arial"/>
              </a:rPr>
              <a:pPr algn="r"/>
              <a:t>‹#›</a:t>
            </a:fld>
            <a:endParaRPr lang="en-US"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4" r:id="rId5"/>
    <p:sldLayoutId id="2147483665" r:id="rId6"/>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90000"/>
        </a:lnSpc>
        <a:spcBef>
          <a:spcPct val="0"/>
        </a:spcBef>
        <a:buNone/>
        <a:defRPr sz="4400" b="1" kern="1200">
          <a:solidFill>
            <a:srgbClr val="86AAD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kern="1200">
          <a:solidFill>
            <a:srgbClr val="1B386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1B386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1B386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4pPr>
      <a:lvl5pPr marL="20574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 Type="http://schemas.openxmlformats.org/officeDocument/2006/relationships/slideLayout" Target="../slideLayouts/slideLayout6.xml"/><Relationship Id="rId2"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71600" y="5880100"/>
            <a:ext cx="6400800" cy="571500"/>
          </a:xfrm>
        </p:spPr>
        <p:txBody>
          <a:bodyPr/>
          <a:lstStyle/>
          <a:p>
            <a:pPr algn="ctr"/>
            <a:r>
              <a:rPr lang="en-US" dirty="0" smtClean="0"/>
              <a:t>April 2013</a:t>
            </a:r>
            <a:endParaRPr lang="en-US" dirty="0"/>
          </a:p>
        </p:txBody>
      </p:sp>
      <p:sp>
        <p:nvSpPr>
          <p:cNvPr id="7" name="Text Placeholder 3"/>
          <p:cNvSpPr txBox="1">
            <a:spLocks/>
          </p:cNvSpPr>
          <p:nvPr/>
        </p:nvSpPr>
        <p:spPr bwMode="auto">
          <a:xfrm>
            <a:off x="571500" y="4964723"/>
            <a:ext cx="8039100" cy="674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100000"/>
              </a:lnSpc>
              <a:spcBef>
                <a:spcPts val="2000"/>
              </a:spcBef>
              <a:spcAft>
                <a:spcPct val="0"/>
              </a:spcAft>
              <a:buFont typeface="Wingdings 2" pitchFamily="-105" charset="2"/>
              <a:buNone/>
              <a:defRPr sz="2400" kern="1200">
                <a:solidFill>
                  <a:schemeClr val="bg1"/>
                </a:solidFill>
                <a:latin typeface="Arial"/>
                <a:ea typeface="+mn-ea"/>
                <a:cs typeface="Arial"/>
              </a:defRPr>
            </a:lvl1pPr>
            <a:lvl2pPr marL="812800" indent="-530225" algn="l" rtl="0" eaLnBrk="0" fontAlgn="base" hangingPunct="0">
              <a:lnSpc>
                <a:spcPct val="100000"/>
              </a:lnSpc>
              <a:spcBef>
                <a:spcPts val="600"/>
              </a:spcBef>
              <a:spcAft>
                <a:spcPct val="0"/>
              </a:spcAft>
              <a:buFont typeface="Wingdings 2" pitchFamily="-105" charset="2"/>
              <a:buNone/>
              <a:defRPr sz="2800" kern="1200">
                <a:solidFill>
                  <a:schemeClr val="tx2"/>
                </a:solidFill>
                <a:latin typeface="Arial"/>
                <a:ea typeface="+mn-ea"/>
                <a:cs typeface="Arial"/>
              </a:defRPr>
            </a:lvl2pPr>
            <a:lvl3pPr marL="1079500" indent="-501650" algn="l" rtl="0" eaLnBrk="0" fontAlgn="base" hangingPunct="0">
              <a:lnSpc>
                <a:spcPct val="100000"/>
              </a:lnSpc>
              <a:spcBef>
                <a:spcPts val="600"/>
              </a:spcBef>
              <a:spcAft>
                <a:spcPct val="0"/>
              </a:spcAft>
              <a:buFont typeface="Wingdings 2" pitchFamily="-105" charset="2"/>
              <a:buChar char=""/>
              <a:defRPr sz="2000" kern="1200">
                <a:solidFill>
                  <a:schemeClr val="tx2"/>
                </a:solidFill>
                <a:latin typeface="Arial"/>
                <a:ea typeface="+mn-ea"/>
                <a:cs typeface="Arial"/>
              </a:defRPr>
            </a:lvl3pPr>
            <a:lvl4pPr marL="1143000" indent="-282575" algn="l" rtl="0" eaLnBrk="0" fontAlgn="base" hangingPunct="0">
              <a:spcBef>
                <a:spcPts val="600"/>
              </a:spcBef>
              <a:spcAft>
                <a:spcPct val="0"/>
              </a:spcAft>
              <a:buFont typeface="Wingdings 2" pitchFamily="-105" charset="2"/>
              <a:buChar char=""/>
              <a:defRPr kern="1200">
                <a:solidFill>
                  <a:schemeClr val="tx2"/>
                </a:solidFill>
                <a:latin typeface="Trebuchet MS"/>
                <a:ea typeface="Trebuchet MS" charset="0"/>
                <a:cs typeface="Trebuchet MS"/>
              </a:defRPr>
            </a:lvl4pPr>
            <a:lvl5pPr marL="1425575" indent="-282575" algn="l" rtl="0" eaLnBrk="0" fontAlgn="base" hangingPunct="0">
              <a:spcBef>
                <a:spcPts val="600"/>
              </a:spcBef>
              <a:spcAft>
                <a:spcPct val="0"/>
              </a:spcAft>
              <a:buFont typeface="Wingdings 2" pitchFamily="-105" charset="2"/>
              <a:buChar char=""/>
              <a:defRPr kern="1200">
                <a:solidFill>
                  <a:schemeClr val="tx2"/>
                </a:solidFill>
                <a:latin typeface="Trebuchet MS"/>
                <a:ea typeface="Trebuchet MS" charset="0"/>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CA" sz="1950" dirty="0" smtClean="0"/>
              <a:t>LAND  •  WATER  •  AIR  •  GREENHOUSE GASES  •  MONITORING</a:t>
            </a:r>
            <a:endParaRPr lang="en-US" sz="1950"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9000" y="198642"/>
            <a:ext cx="2501900" cy="3752154"/>
          </a:xfrm>
          <a:prstGeom prst="rect">
            <a:avLst/>
          </a:prstGeom>
        </p:spPr>
      </p:pic>
      <p:pic>
        <p:nvPicPr>
          <p:cNvPr id="11" name="Picture 10" descr="Solving the puzzle 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803" y="1245534"/>
            <a:ext cx="7058297" cy="3161366"/>
          </a:xfrm>
          <a:prstGeom prst="rect">
            <a:avLst/>
          </a:prstGeom>
        </p:spPr>
      </p:pic>
    </p:spTree>
    <p:extLst>
      <p:ext uri="{BB962C8B-B14F-4D97-AF65-F5344CB8AC3E}">
        <p14:creationId xmlns:p14="http://schemas.microsoft.com/office/powerpoint/2010/main" val="12300675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b="1" spc="-200" dirty="0" smtClean="0">
                <a:effectLst>
                  <a:outerShdw blurRad="50800" dist="38100" dir="2700000" algn="tl" rotWithShape="0">
                    <a:srgbClr val="000000">
                      <a:alpha val="43000"/>
                    </a:srgbClr>
                  </a:outerShdw>
                </a:effectLst>
                <a:latin typeface="Arial"/>
              </a:rPr>
              <a:t>LAND:</a:t>
            </a:r>
            <a:r>
              <a:rPr lang="en-CA" b="1" spc="-200" dirty="0" smtClean="0">
                <a:effectLst>
                  <a:outerShdw blurRad="50800" dist="38100" dir="2700000" algn="tl" rotWithShape="0">
                    <a:srgbClr val="000000">
                      <a:alpha val="43000"/>
                    </a:srgbClr>
                  </a:outerShdw>
                </a:effectLst>
                <a:latin typeface="Arial"/>
              </a:rPr>
              <a:t>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land protection</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CA" dirty="0" smtClean="0"/>
              <a:t>The Government of Alberta should legislatively protect at least 50% of its public forested lands from industrial development</a:t>
            </a:r>
          </a:p>
          <a:p>
            <a:pPr lvl="1"/>
            <a:r>
              <a:rPr lang="en-CA" dirty="0" smtClean="0"/>
              <a:t>Protected areas should be developed and co-managed with Aboriginal peoples</a:t>
            </a:r>
            <a:endParaRPr lang="en-US" dirty="0"/>
          </a:p>
        </p:txBody>
      </p:sp>
      <p:sp>
        <p:nvSpPr>
          <p:cNvPr id="4" name="Slide Number Placeholder 3"/>
          <p:cNvSpPr>
            <a:spLocks noGrp="1"/>
          </p:cNvSpPr>
          <p:nvPr>
            <p:ph type="sldNum" sz="quarter" idx="4"/>
          </p:nvPr>
        </p:nvSpPr>
        <p:spPr/>
        <p:txBody>
          <a:bodyPr/>
          <a:lstStyle/>
          <a:p>
            <a:fld id="{0165B7C2-3226-754E-A4F2-C2B315718F1D}" type="slidenum">
              <a:rPr lang="en-US" smtClean="0"/>
              <a:pPr/>
              <a:t>10</a:t>
            </a:fld>
            <a:endParaRPr lang="en-US" dirty="0"/>
          </a:p>
        </p:txBody>
      </p:sp>
      <p:pic>
        <p:nvPicPr>
          <p:cNvPr id="2050" name="Picture 2" descr="C:\Users\David Bruinsma\Documents\Dave_Pembina\Myths_Report\ppt pics\20-3078634065_bff06cfaef_b.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3" t="-5098"/>
          <a:stretch/>
        </p:blipFill>
        <p:spPr bwMode="auto">
          <a:xfrm>
            <a:off x="5295901" y="1594011"/>
            <a:ext cx="3518950" cy="45019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000" b="1" spc="-230" dirty="0" smtClean="0">
                <a:solidFill>
                  <a:srgbClr val="449539"/>
                </a:solidFill>
                <a:effectLst>
                  <a:outerShdw blurRad="38100" dist="38100" dir="2700000" algn="tl">
                    <a:srgbClr val="000000">
                      <a:alpha val="43137"/>
                    </a:srgbClr>
                  </a:outerShdw>
                </a:effectLst>
                <a:latin typeface="Arial"/>
                <a:cs typeface="Arial"/>
              </a:rPr>
              <a:t>SUBSTANTIAL</a:t>
            </a:r>
            <a:endParaRPr lang="en-US" sz="4000" b="1" spc="-230" dirty="0">
              <a:solidFill>
                <a:srgbClr val="449539"/>
              </a:solidFill>
              <a:effectLst>
                <a:outerShdw blurRad="38100" dist="38100" dir="2700000" algn="tl">
                  <a:srgbClr val="000000">
                    <a:alpha val="43137"/>
                  </a:srgbClr>
                </a:outerShdw>
              </a:effectLst>
              <a:latin typeface="Arial"/>
              <a:cs typeface="Arial"/>
            </a:endParaRPr>
          </a:p>
        </p:txBody>
      </p:sp>
      <p:sp>
        <p:nvSpPr>
          <p:cNvPr id="10" name="TextBox 9"/>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Tree>
    <p:extLst>
      <p:ext uri="{BB962C8B-B14F-4D97-AF65-F5344CB8AC3E}">
        <p14:creationId xmlns:p14="http://schemas.microsoft.com/office/powerpoint/2010/main" val="3838859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smtClean="0">
                <a:effectLst>
                  <a:outerShdw blurRad="50800" dist="38100" dir="2700000" algn="tl" rotWithShape="0">
                    <a:srgbClr val="000000">
                      <a:alpha val="43000"/>
                    </a:srgbClr>
                  </a:outerShdw>
                </a:effectLst>
                <a:latin typeface="Arial"/>
              </a:rPr>
              <a:t>MONITORING: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biodiversity monitoring</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CA" dirty="0" smtClean="0"/>
              <a:t>Ensure full funding of the Alberta Biodiversity Monitoring Institute (ABMI)</a:t>
            </a:r>
          </a:p>
          <a:p>
            <a:pPr lvl="1"/>
            <a:r>
              <a:rPr lang="en-CA" dirty="0" smtClean="0"/>
              <a:t>Fund directly by government or through mandatory payments from natural resource developers who impact biodiversity as a condition of regulatory approval</a:t>
            </a:r>
          </a:p>
        </p:txBody>
      </p:sp>
      <p:sp>
        <p:nvSpPr>
          <p:cNvPr id="4" name="Slide Number Placeholder 3"/>
          <p:cNvSpPr>
            <a:spLocks noGrp="1"/>
          </p:cNvSpPr>
          <p:nvPr>
            <p:ph type="sldNum" sz="quarter" idx="4"/>
          </p:nvPr>
        </p:nvSpPr>
        <p:spPr/>
        <p:txBody>
          <a:bodyPr/>
          <a:lstStyle/>
          <a:p>
            <a:fld id="{0165B7C2-3226-754E-A4F2-C2B315718F1D}" type="slidenum">
              <a:rPr lang="en-US" smtClean="0"/>
              <a:pPr/>
              <a:t>11</a:t>
            </a:fld>
            <a:endParaRPr lang="en-US" dirty="0"/>
          </a:p>
        </p:txBody>
      </p:sp>
      <p:pic>
        <p:nvPicPr>
          <p:cNvPr id="8194" name="Picture 2" descr="C:\Users\David Bruinsma\Documents\Dave_Pembina\Myths_Report\ppt pics\RBGR_Dave_Dod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82633" y="1799290"/>
            <a:ext cx="3532218" cy="42967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000" b="1" spc="-230" dirty="0">
                <a:solidFill>
                  <a:srgbClr val="449539"/>
                </a:solidFill>
                <a:effectLst>
                  <a:outerShdw blurRad="38100" dist="38100" dir="2700000" algn="tl">
                    <a:srgbClr val="000000">
                      <a:alpha val="43137"/>
                    </a:srgbClr>
                  </a:outerShdw>
                </a:effectLst>
                <a:latin typeface="Arial"/>
                <a:cs typeface="Arial"/>
              </a:rPr>
              <a:t>SUBSTANTIAL</a:t>
            </a:r>
            <a:endParaRPr lang="en-US" sz="4000" dirty="0">
              <a:solidFill>
                <a:srgbClr val="FF0000"/>
              </a:solidFill>
              <a:effectLst>
                <a:outerShdw blurRad="38100" dist="38100" dir="2700000" algn="tl">
                  <a:srgbClr val="000000">
                    <a:alpha val="43137"/>
                  </a:srgbClr>
                </a:outerShdw>
              </a:effectLst>
              <a:latin typeface="Impact" pitchFamily="34" charset="0"/>
            </a:endParaRPr>
          </a:p>
        </p:txBody>
      </p:sp>
      <p:sp>
        <p:nvSpPr>
          <p:cNvPr id="12" name="TextBox 11"/>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Tree>
    <p:extLst>
      <p:ext uri="{BB962C8B-B14F-4D97-AF65-F5344CB8AC3E}">
        <p14:creationId xmlns:p14="http://schemas.microsoft.com/office/powerpoint/2010/main" val="4233103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smtClean="0">
                <a:effectLst>
                  <a:outerShdw blurRad="50800" dist="38100" dir="2700000" algn="tl" rotWithShape="0">
                    <a:srgbClr val="000000">
                      <a:alpha val="43000"/>
                    </a:srgbClr>
                  </a:outerShdw>
                </a:effectLst>
                <a:latin typeface="Arial"/>
              </a:rPr>
              <a:t>WATER: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groundwater regulations </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CA" dirty="0" smtClean="0"/>
              <a:t>Ensure enforceable regulations are in place to protect non-saline groundwater resources</a:t>
            </a:r>
          </a:p>
          <a:p>
            <a:pPr lvl="1"/>
            <a:r>
              <a:rPr lang="en-CA" dirty="0" smtClean="0"/>
              <a:t>Update and implement existing guidelines and definitions</a:t>
            </a:r>
          </a:p>
          <a:p>
            <a:pPr lvl="1"/>
            <a:r>
              <a:rPr lang="en-CA" dirty="0" smtClean="0"/>
              <a:t>Expand definition of regulated groundwater from 4,000 mg/L TDs to include water with up to 10,000 mg/L TDS</a:t>
            </a:r>
          </a:p>
        </p:txBody>
      </p:sp>
      <p:sp>
        <p:nvSpPr>
          <p:cNvPr id="4" name="Slide Number Placeholder 3"/>
          <p:cNvSpPr>
            <a:spLocks noGrp="1"/>
          </p:cNvSpPr>
          <p:nvPr>
            <p:ph type="sldNum" sz="quarter" idx="4"/>
          </p:nvPr>
        </p:nvSpPr>
        <p:spPr/>
        <p:txBody>
          <a:bodyPr/>
          <a:lstStyle/>
          <a:p>
            <a:fld id="{0165B7C2-3226-754E-A4F2-C2B315718F1D}" type="slidenum">
              <a:rPr lang="en-US" smtClean="0"/>
              <a:pPr/>
              <a:t>12</a:t>
            </a:fld>
            <a:endParaRPr lang="en-US" dirty="0"/>
          </a:p>
        </p:txBody>
      </p:sp>
      <p:pic>
        <p:nvPicPr>
          <p:cNvPr id="10245"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90883" y="1838325"/>
            <a:ext cx="353533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
        <p:nvSpPr>
          <p:cNvPr id="12" name="TextBox 11"/>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400" b="1" spc="-200" dirty="0">
                <a:solidFill>
                  <a:srgbClr val="F8971D"/>
                </a:solidFill>
                <a:effectLst>
                  <a:outerShdw blurRad="38100" dist="38100" dir="2700000" algn="tl">
                    <a:srgbClr val="000000">
                      <a:alpha val="43137"/>
                    </a:srgbClr>
                  </a:outerShdw>
                </a:effectLst>
                <a:latin typeface="Arial"/>
                <a:cs typeface="Arial"/>
              </a:rPr>
              <a:t>MODERATE</a:t>
            </a:r>
            <a:endParaRPr lang="en-US" sz="4400" b="1" spc="-200" dirty="0">
              <a:solidFill>
                <a:srgbClr val="FF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127944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smtClean="0">
                <a:effectLst>
                  <a:outerShdw blurRad="50800" dist="38100" dir="2700000" algn="tl" rotWithShape="0">
                    <a:srgbClr val="000000">
                      <a:alpha val="43000"/>
                    </a:srgbClr>
                  </a:outerShdw>
                </a:effectLst>
                <a:latin typeface="Arial"/>
              </a:rPr>
              <a:t>AIR: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air quality guidelines</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a:xfrm>
            <a:off x="322069" y="1253467"/>
            <a:ext cx="4745232" cy="4969533"/>
          </a:xfrm>
        </p:spPr>
        <p:txBody>
          <a:bodyPr/>
          <a:lstStyle/>
          <a:p>
            <a:r>
              <a:rPr lang="en-CA" dirty="0" smtClean="0"/>
              <a:t>Establish air emission limits to achieve the World Health Organization’s Air Quality Guidelines</a:t>
            </a:r>
          </a:p>
          <a:p>
            <a:pPr lvl="1"/>
            <a:r>
              <a:rPr lang="en-CA" dirty="0" smtClean="0"/>
              <a:t>Implement a progressive, multi-tiered system that required varying degrees of action to prevent degradation of ambient air</a:t>
            </a:r>
          </a:p>
          <a:p>
            <a:pPr lvl="1"/>
            <a:r>
              <a:rPr lang="en-CA" dirty="0" smtClean="0"/>
              <a:t>Protect air quality and human health</a:t>
            </a:r>
          </a:p>
        </p:txBody>
      </p:sp>
      <p:sp>
        <p:nvSpPr>
          <p:cNvPr id="4" name="Slide Number Placeholder 3"/>
          <p:cNvSpPr>
            <a:spLocks noGrp="1"/>
          </p:cNvSpPr>
          <p:nvPr>
            <p:ph type="sldNum" sz="quarter" idx="4"/>
          </p:nvPr>
        </p:nvSpPr>
        <p:spPr/>
        <p:txBody>
          <a:bodyPr/>
          <a:lstStyle/>
          <a:p>
            <a:fld id="{0165B7C2-3226-754E-A4F2-C2B315718F1D}" type="slidenum">
              <a:rPr lang="en-US" smtClean="0"/>
              <a:pPr/>
              <a:t>13</a:t>
            </a:fld>
            <a:endParaRPr lang="en-US" dirty="0"/>
          </a:p>
        </p:txBody>
      </p:sp>
      <p:pic>
        <p:nvPicPr>
          <p:cNvPr id="6" name="Picture 2" descr="C:\Users\David Bruinsma\Documents\Dave_Pembina\Myths_Report\ppt pics\2991036236_174f2576fa_b.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282632" y="1819274"/>
            <a:ext cx="3528236" cy="44037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
        <p:nvSpPr>
          <p:cNvPr id="12" name="TextBox 11"/>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400" b="1" spc="-200" dirty="0">
                <a:solidFill>
                  <a:srgbClr val="F8971D"/>
                </a:solidFill>
                <a:effectLst>
                  <a:outerShdw blurRad="38100" dist="38100" dir="2700000" algn="tl">
                    <a:srgbClr val="000000">
                      <a:alpha val="43137"/>
                    </a:srgbClr>
                  </a:outerShdw>
                </a:effectLst>
                <a:latin typeface="Arial"/>
                <a:cs typeface="Arial"/>
              </a:rPr>
              <a:t>MODERATE</a:t>
            </a:r>
            <a:endParaRPr lang="en-US" sz="4400" b="1" spc="-200" dirty="0">
              <a:solidFill>
                <a:srgbClr val="FF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2304754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a:effectLst>
                  <a:outerShdw blurRad="50800" dist="38100" dir="2700000" algn="tl" rotWithShape="0">
                    <a:srgbClr val="000000">
                      <a:alpha val="43000"/>
                    </a:srgbClr>
                  </a:outerShdw>
                </a:effectLst>
                <a:latin typeface="Arial"/>
              </a:rPr>
              <a:t>AIR: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air emissions</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CA" dirty="0" smtClean="0"/>
              <a:t>Require </a:t>
            </a:r>
            <a:r>
              <a:rPr lang="en-CA" dirty="0" err="1" smtClean="0"/>
              <a:t>oilsands</a:t>
            </a:r>
            <a:r>
              <a:rPr lang="en-CA" dirty="0" smtClean="0"/>
              <a:t> operations to use equipment with the lowest achievable emissions or to deploy best-available technology for emissions reduction</a:t>
            </a:r>
          </a:p>
        </p:txBody>
      </p:sp>
      <p:sp>
        <p:nvSpPr>
          <p:cNvPr id="4" name="Slide Number Placeholder 3"/>
          <p:cNvSpPr>
            <a:spLocks noGrp="1"/>
          </p:cNvSpPr>
          <p:nvPr>
            <p:ph type="sldNum" sz="quarter" idx="4"/>
          </p:nvPr>
        </p:nvSpPr>
        <p:spPr/>
        <p:txBody>
          <a:bodyPr/>
          <a:lstStyle/>
          <a:p>
            <a:fld id="{0165B7C2-3226-754E-A4F2-C2B315718F1D}" type="slidenum">
              <a:rPr lang="en-US" smtClean="0"/>
              <a:pPr/>
              <a:t>14</a:t>
            </a:fld>
            <a:endParaRPr lang="en-US" dirty="0"/>
          </a:p>
        </p:txBody>
      </p:sp>
      <p:pic>
        <p:nvPicPr>
          <p:cNvPr id="5" name="Picture 2" descr="C:\Users\David Bruinsma\Documents\Dave_Pembina\Myths_Report\ppt pics\04-Smokey stack.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282633" y="1838325"/>
            <a:ext cx="3532218" cy="42576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
        <p:nvSpPr>
          <p:cNvPr id="12" name="TextBox 11"/>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400" b="1" spc="-200" dirty="0">
                <a:solidFill>
                  <a:srgbClr val="F8971D"/>
                </a:solidFill>
                <a:effectLst>
                  <a:outerShdw blurRad="38100" dist="38100" dir="2700000" algn="tl">
                    <a:srgbClr val="000000">
                      <a:alpha val="43137"/>
                    </a:srgbClr>
                  </a:outerShdw>
                </a:effectLst>
                <a:latin typeface="Arial"/>
                <a:cs typeface="Arial"/>
              </a:rPr>
              <a:t>MODERATE</a:t>
            </a:r>
            <a:endParaRPr lang="en-US" sz="4400" b="1" spc="-200" dirty="0">
              <a:solidFill>
                <a:srgbClr val="FF000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4060848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a:effectLst>
                  <a:outerShdw blurRad="50800" dist="38100" dir="2700000" algn="tl" rotWithShape="0">
                    <a:srgbClr val="000000">
                      <a:alpha val="43000"/>
                    </a:srgbClr>
                  </a:outerShdw>
                </a:effectLst>
                <a:latin typeface="Arial"/>
              </a:rPr>
              <a:t>WATER: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Protect the Athabasca River</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a:xfrm>
            <a:off x="322069" y="1253467"/>
            <a:ext cx="4745232" cy="4969533"/>
          </a:xfrm>
        </p:spPr>
        <p:txBody>
          <a:bodyPr/>
          <a:lstStyle/>
          <a:p>
            <a:r>
              <a:rPr lang="en-CA" dirty="0" smtClean="0"/>
              <a:t>AESRD should complete a water management plan that identifies a science-based EBF for the lower Athabasca River</a:t>
            </a:r>
          </a:p>
          <a:p>
            <a:pPr lvl="1"/>
            <a:r>
              <a:rPr lang="en-CA" dirty="0" smtClean="0"/>
              <a:t>Low-flow threshold below which all water withdrawals must cease</a:t>
            </a:r>
          </a:p>
          <a:p>
            <a:pPr lvl="1"/>
            <a:r>
              <a:rPr lang="en-CA" dirty="0" smtClean="0"/>
              <a:t>Legally enforceable and accounted for in cumulative water withdrawal permits </a:t>
            </a:r>
          </a:p>
        </p:txBody>
      </p:sp>
      <p:sp>
        <p:nvSpPr>
          <p:cNvPr id="4" name="Slide Number Placeholder 3"/>
          <p:cNvSpPr>
            <a:spLocks noGrp="1"/>
          </p:cNvSpPr>
          <p:nvPr>
            <p:ph type="sldNum" sz="quarter" idx="4"/>
          </p:nvPr>
        </p:nvSpPr>
        <p:spPr/>
        <p:txBody>
          <a:bodyPr/>
          <a:lstStyle/>
          <a:p>
            <a:fld id="{0165B7C2-3226-754E-A4F2-C2B315718F1D}" type="slidenum">
              <a:rPr lang="en-US" smtClean="0"/>
              <a:pPr/>
              <a:t>15</a:t>
            </a:fld>
            <a:endParaRPr lang="en-US" dirty="0"/>
          </a:p>
        </p:txBody>
      </p:sp>
      <p:pic>
        <p:nvPicPr>
          <p:cNvPr id="14339" name="Picture 3" descr="C:\Users\David Bruinsma\Documents\Dave_Pembina\Myths_Report\ppt pics\LA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82632" y="1828800"/>
            <a:ext cx="3528235" cy="43971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800" b="1" spc="-200" dirty="0">
                <a:solidFill>
                  <a:srgbClr val="D2232A"/>
                </a:solidFill>
                <a:effectLst>
                  <a:outerShdw blurRad="38100" dist="38100" dir="2700000" algn="tl">
                    <a:srgbClr val="000000">
                      <a:alpha val="43137"/>
                    </a:srgbClr>
                  </a:outerShdw>
                </a:effectLst>
                <a:latin typeface="Arial"/>
                <a:cs typeface="Arial"/>
              </a:rPr>
              <a:t>LIMITED</a:t>
            </a:r>
            <a:endParaRPr lang="en-US" sz="4800" dirty="0">
              <a:solidFill>
                <a:srgbClr val="FF0000"/>
              </a:solidFill>
              <a:effectLst>
                <a:outerShdw blurRad="38100" dist="38100" dir="2700000" algn="tl">
                  <a:srgbClr val="000000">
                    <a:alpha val="43137"/>
                  </a:srgbClr>
                </a:outerShdw>
              </a:effectLst>
              <a:latin typeface="Impact" pitchFamily="34" charset="0"/>
            </a:endParaRPr>
          </a:p>
        </p:txBody>
      </p:sp>
      <p:sp>
        <p:nvSpPr>
          <p:cNvPr id="11" name="TextBox 10"/>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Tree>
    <p:extLst>
      <p:ext uri="{BB962C8B-B14F-4D97-AF65-F5344CB8AC3E}">
        <p14:creationId xmlns:p14="http://schemas.microsoft.com/office/powerpoint/2010/main" val="820533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a:effectLst>
                  <a:outerShdw blurRad="50800" dist="38100" dir="2700000" algn="tl" rotWithShape="0">
                    <a:srgbClr val="000000">
                      <a:alpha val="43000"/>
                    </a:srgbClr>
                  </a:outerShdw>
                </a:effectLst>
                <a:latin typeface="Arial"/>
              </a:rPr>
              <a:t>GHGs: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raise pollution levy</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CA" dirty="0" smtClean="0"/>
              <a:t>Implement an escalating carbon dioxide equivalent (CO</a:t>
            </a:r>
            <a:r>
              <a:rPr lang="en-CA" baseline="-25000" dirty="0" smtClean="0"/>
              <a:t>2</a:t>
            </a:r>
            <a:r>
              <a:rPr lang="en-CA" dirty="0" smtClean="0"/>
              <a:t>e) emission price</a:t>
            </a:r>
          </a:p>
          <a:p>
            <a:pPr lvl="1"/>
            <a:r>
              <a:rPr lang="en-CA" dirty="0" smtClean="0"/>
              <a:t>Either a full auction cap-and-trade system or a carbon tax covering all combustion and almost all fixed process emissions</a:t>
            </a:r>
          </a:p>
        </p:txBody>
      </p:sp>
      <p:sp>
        <p:nvSpPr>
          <p:cNvPr id="4" name="Slide Number Placeholder 3"/>
          <p:cNvSpPr>
            <a:spLocks noGrp="1"/>
          </p:cNvSpPr>
          <p:nvPr>
            <p:ph type="sldNum" sz="quarter" idx="4"/>
          </p:nvPr>
        </p:nvSpPr>
        <p:spPr/>
        <p:txBody>
          <a:bodyPr/>
          <a:lstStyle/>
          <a:p>
            <a:fld id="{0165B7C2-3226-754E-A4F2-C2B315718F1D}" type="slidenum">
              <a:rPr lang="en-US" smtClean="0"/>
              <a:pPr/>
              <a:t>16</a:t>
            </a:fld>
            <a:endParaRPr lang="en-US" dirty="0"/>
          </a:p>
        </p:txBody>
      </p:sp>
      <p:pic>
        <p:nvPicPr>
          <p:cNvPr id="15362" name="Picture 2" descr="C:\Users\David Bruinsma\Documents\Dave_Pembina\Myths_Report\ppt pics\2991070914_3d3252bb6c_b.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282633" y="1846453"/>
            <a:ext cx="3532218" cy="4249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800" b="1" spc="-200" dirty="0">
                <a:solidFill>
                  <a:srgbClr val="D2232A"/>
                </a:solidFill>
                <a:effectLst>
                  <a:outerShdw blurRad="38100" dist="38100" dir="2700000" algn="tl">
                    <a:srgbClr val="000000">
                      <a:alpha val="43137"/>
                    </a:srgbClr>
                  </a:outerShdw>
                </a:effectLst>
                <a:latin typeface="Arial"/>
                <a:cs typeface="Arial"/>
              </a:rPr>
              <a:t>LIMITED</a:t>
            </a:r>
            <a:endParaRPr lang="en-US" sz="4800" dirty="0">
              <a:solidFill>
                <a:srgbClr val="FF0000"/>
              </a:solidFill>
              <a:effectLst>
                <a:outerShdw blurRad="38100" dist="38100" dir="2700000" algn="tl">
                  <a:srgbClr val="000000">
                    <a:alpha val="43137"/>
                  </a:srgbClr>
                </a:outerShdw>
              </a:effectLst>
              <a:latin typeface="Impact" pitchFamily="34" charset="0"/>
            </a:endParaRPr>
          </a:p>
        </p:txBody>
      </p:sp>
      <p:sp>
        <p:nvSpPr>
          <p:cNvPr id="11" name="TextBox 10"/>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Tree>
    <p:extLst>
      <p:ext uri="{BB962C8B-B14F-4D97-AF65-F5344CB8AC3E}">
        <p14:creationId xmlns:p14="http://schemas.microsoft.com/office/powerpoint/2010/main" val="2535244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a:effectLst>
                  <a:outerShdw blurRad="50800" dist="38100" dir="2700000" algn="tl" rotWithShape="0">
                    <a:srgbClr val="000000">
                      <a:alpha val="43000"/>
                    </a:srgbClr>
                  </a:outerShdw>
                </a:effectLst>
                <a:latin typeface="Arial"/>
              </a:rPr>
              <a:t>GHGs: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mandate carbon capture </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CA" dirty="0" smtClean="0"/>
              <a:t>Mandate the use of carbon capture and storage (CCS) technology to capture GHG emissions from all major new industrial sources by 2016</a:t>
            </a:r>
          </a:p>
          <a:p>
            <a:r>
              <a:rPr lang="en-CA" dirty="0" smtClean="0"/>
              <a:t>Applicable to:</a:t>
            </a:r>
          </a:p>
          <a:p>
            <a:pPr lvl="1"/>
            <a:r>
              <a:rPr lang="en-CA" dirty="0" smtClean="0"/>
              <a:t>Formation, process, and combustion CO</a:t>
            </a:r>
            <a:r>
              <a:rPr lang="en-CA" baseline="-25000" dirty="0" smtClean="0"/>
              <a:t>2</a:t>
            </a:r>
          </a:p>
          <a:p>
            <a:pPr lvl="1"/>
            <a:endParaRPr lang="en-CA" dirty="0" smtClean="0"/>
          </a:p>
        </p:txBody>
      </p:sp>
      <p:sp>
        <p:nvSpPr>
          <p:cNvPr id="4" name="Slide Number Placeholder 3"/>
          <p:cNvSpPr>
            <a:spLocks noGrp="1"/>
          </p:cNvSpPr>
          <p:nvPr>
            <p:ph type="sldNum" sz="quarter" idx="4"/>
          </p:nvPr>
        </p:nvSpPr>
        <p:spPr/>
        <p:txBody>
          <a:bodyPr/>
          <a:lstStyle/>
          <a:p>
            <a:fld id="{0165B7C2-3226-754E-A4F2-C2B315718F1D}" type="slidenum">
              <a:rPr lang="en-US" smtClean="0"/>
              <a:pPr/>
              <a:t>17</a:t>
            </a:fld>
            <a:endParaRPr lang="en-US" dirty="0"/>
          </a:p>
        </p:txBody>
      </p:sp>
      <p:pic>
        <p:nvPicPr>
          <p:cNvPr id="5" name="Picture 2" descr="ccs injection diagram"/>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648325" y="1809731"/>
            <a:ext cx="2794243" cy="42862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65775" y="6064209"/>
            <a:ext cx="2199650" cy="276999"/>
          </a:xfrm>
          <a:prstGeom prst="rect">
            <a:avLst/>
          </a:prstGeom>
          <a:noFill/>
        </p:spPr>
        <p:txBody>
          <a:bodyPr wrap="square" rtlCol="0">
            <a:spAutoFit/>
          </a:bodyPr>
          <a:lstStyle/>
          <a:p>
            <a:r>
              <a:rPr lang="en-CA" sz="1200" dirty="0" smtClean="0">
                <a:solidFill>
                  <a:schemeClr val="bg1">
                    <a:lumMod val="50000"/>
                  </a:schemeClr>
                </a:solidFill>
                <a:latin typeface="Arial" pitchFamily="34" charset="0"/>
                <a:cs typeface="Arial" pitchFamily="34" charset="0"/>
              </a:rPr>
              <a:t>Image: shell.ca/quest</a:t>
            </a:r>
            <a:endParaRPr lang="en-US" sz="1200" dirty="0">
              <a:solidFill>
                <a:schemeClr val="bg1">
                  <a:lumMod val="50000"/>
                </a:schemeClr>
              </a:solidFill>
              <a:latin typeface="Arial" pitchFamily="34" charset="0"/>
              <a:cs typeface="Arial" pitchFamily="34" charset="0"/>
            </a:endParaRPr>
          </a:p>
        </p:txBody>
      </p:sp>
      <p:sp>
        <p:nvSpPr>
          <p:cNvPr id="11" name="TextBox 10"/>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800" b="1" spc="-200" dirty="0">
                <a:solidFill>
                  <a:srgbClr val="D2232A"/>
                </a:solidFill>
                <a:effectLst>
                  <a:outerShdw blurRad="38100" dist="38100" dir="2700000" algn="tl">
                    <a:srgbClr val="000000">
                      <a:alpha val="43137"/>
                    </a:srgbClr>
                  </a:outerShdw>
                </a:effectLst>
                <a:latin typeface="Arial"/>
                <a:cs typeface="Arial"/>
              </a:rPr>
              <a:t>LIMITED</a:t>
            </a:r>
            <a:endParaRPr lang="en-US" sz="4800" dirty="0">
              <a:solidFill>
                <a:srgbClr val="FF0000"/>
              </a:solidFill>
              <a:effectLst>
                <a:outerShdw blurRad="38100" dist="38100" dir="2700000" algn="tl">
                  <a:srgbClr val="000000">
                    <a:alpha val="43137"/>
                  </a:srgbClr>
                </a:outerShdw>
              </a:effectLst>
              <a:latin typeface="Impact" pitchFamily="34" charset="0"/>
            </a:endParaRPr>
          </a:p>
        </p:txBody>
      </p:sp>
      <p:sp>
        <p:nvSpPr>
          <p:cNvPr id="13" name="TextBox 12"/>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Tree>
    <p:extLst>
      <p:ext uri="{BB962C8B-B14F-4D97-AF65-F5344CB8AC3E}">
        <p14:creationId xmlns:p14="http://schemas.microsoft.com/office/powerpoint/2010/main" val="2124968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a:effectLst>
                  <a:outerShdw blurRad="50800" dist="38100" dir="2700000" algn="tl" rotWithShape="0">
                    <a:srgbClr val="000000">
                      <a:alpha val="43000"/>
                    </a:srgbClr>
                  </a:outerShdw>
                </a:effectLst>
                <a:latin typeface="Arial"/>
              </a:rPr>
              <a:t>LAND: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biodiversity offsets</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CA" dirty="0" smtClean="0"/>
              <a:t>Require establishment of biodiversity offsets for all </a:t>
            </a:r>
            <a:r>
              <a:rPr lang="en-CA" dirty="0" err="1" smtClean="0"/>
              <a:t>oilsands</a:t>
            </a:r>
            <a:r>
              <a:rPr lang="en-CA" dirty="0" smtClean="0"/>
              <a:t> development to offset impacts to all habitat types</a:t>
            </a:r>
          </a:p>
          <a:p>
            <a:pPr lvl="1"/>
            <a:r>
              <a:rPr lang="en-CA" dirty="0" smtClean="0"/>
              <a:t>3:1 offset ratio will ensure a net positive environmental benefit and address existing cumulative effects</a:t>
            </a:r>
            <a:endParaRPr lang="en-US" dirty="0"/>
          </a:p>
        </p:txBody>
      </p:sp>
      <p:sp>
        <p:nvSpPr>
          <p:cNvPr id="4" name="Slide Number Placeholder 3"/>
          <p:cNvSpPr>
            <a:spLocks noGrp="1"/>
          </p:cNvSpPr>
          <p:nvPr>
            <p:ph type="sldNum" sz="quarter" idx="4"/>
          </p:nvPr>
        </p:nvSpPr>
        <p:spPr/>
        <p:txBody>
          <a:bodyPr/>
          <a:lstStyle/>
          <a:p>
            <a:fld id="{0165B7C2-3226-754E-A4F2-C2B315718F1D}" type="slidenum">
              <a:rPr lang="en-US" smtClean="0"/>
              <a:pPr/>
              <a:t>18</a:t>
            </a:fld>
            <a:endParaRPr lang="en-US" dirty="0"/>
          </a:p>
        </p:txBody>
      </p:sp>
      <p:pic>
        <p:nvPicPr>
          <p:cNvPr id="6" name="Picture 2" descr="C:\Users\David Bruinsma\Documents\Dave_Pembina\Myths_Report\ppt pics\8138756492_ae115aeda5_o.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286375" y="1832569"/>
            <a:ext cx="3514968" cy="42634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800" b="1" spc="-200" dirty="0">
                <a:solidFill>
                  <a:srgbClr val="D2232A"/>
                </a:solidFill>
                <a:effectLst>
                  <a:outerShdw blurRad="38100" dist="38100" dir="2700000" algn="tl">
                    <a:srgbClr val="000000">
                      <a:alpha val="43137"/>
                    </a:srgbClr>
                  </a:outerShdw>
                </a:effectLst>
                <a:latin typeface="Arial"/>
                <a:cs typeface="Arial"/>
              </a:rPr>
              <a:t>LIMITED</a:t>
            </a:r>
            <a:endParaRPr lang="en-US" sz="4800" dirty="0">
              <a:solidFill>
                <a:srgbClr val="FF0000"/>
              </a:solidFill>
              <a:effectLst>
                <a:outerShdw blurRad="38100" dist="38100" dir="2700000" algn="tl">
                  <a:srgbClr val="000000">
                    <a:alpha val="43137"/>
                  </a:srgbClr>
                </a:outerShdw>
              </a:effectLst>
              <a:latin typeface="Impact" pitchFamily="34" charset="0"/>
            </a:endParaRPr>
          </a:p>
        </p:txBody>
      </p:sp>
      <p:sp>
        <p:nvSpPr>
          <p:cNvPr id="11" name="TextBox 10"/>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Tree>
    <p:extLst>
      <p:ext uri="{BB962C8B-B14F-4D97-AF65-F5344CB8AC3E}">
        <p14:creationId xmlns:p14="http://schemas.microsoft.com/office/powerpoint/2010/main" val="819361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a:effectLst>
                  <a:outerShdw blurRad="50800" dist="38100" dir="2700000" algn="tl" rotWithShape="0">
                    <a:srgbClr val="000000">
                      <a:alpha val="43000"/>
                    </a:srgbClr>
                  </a:outerShdw>
                </a:effectLst>
                <a:latin typeface="Arial"/>
              </a:rPr>
              <a:t>LAND: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mine financial security program</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CA" dirty="0" smtClean="0"/>
              <a:t>Develop a new, transparent and risk-averse mine security program that ensures the Alberta government collects financial security equivalent to the total liabilities created by </a:t>
            </a:r>
            <a:r>
              <a:rPr lang="en-CA" dirty="0" err="1" smtClean="0"/>
              <a:t>oilsands</a:t>
            </a:r>
            <a:r>
              <a:rPr lang="en-CA" dirty="0" smtClean="0"/>
              <a:t> extraction </a:t>
            </a:r>
          </a:p>
        </p:txBody>
      </p:sp>
      <p:sp>
        <p:nvSpPr>
          <p:cNvPr id="4" name="Slide Number Placeholder 3"/>
          <p:cNvSpPr>
            <a:spLocks noGrp="1"/>
          </p:cNvSpPr>
          <p:nvPr>
            <p:ph type="sldNum" sz="quarter" idx="4"/>
          </p:nvPr>
        </p:nvSpPr>
        <p:spPr/>
        <p:txBody>
          <a:bodyPr/>
          <a:lstStyle/>
          <a:p>
            <a:fld id="{0165B7C2-3226-754E-A4F2-C2B315718F1D}" type="slidenum">
              <a:rPr lang="en-US" smtClean="0"/>
              <a:pPr/>
              <a:t>19</a:t>
            </a:fld>
            <a:endParaRPr lang="en-US" dirty="0"/>
          </a:p>
        </p:txBody>
      </p:sp>
      <p:pic>
        <p:nvPicPr>
          <p:cNvPr id="4100" name="Picture 4" descr="C:\Users\David Bruinsma\Documents\Dave_Pembina\Myths_Report\ppt pics\7448801530_4c30754ca2_b.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282633" y="1809750"/>
            <a:ext cx="3532218" cy="4272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800" b="1" spc="-200" dirty="0">
                <a:solidFill>
                  <a:srgbClr val="D2232A"/>
                </a:solidFill>
                <a:effectLst>
                  <a:outerShdw blurRad="38100" dist="38100" dir="2700000" algn="tl">
                    <a:srgbClr val="000000">
                      <a:alpha val="43137"/>
                    </a:srgbClr>
                  </a:outerShdw>
                </a:effectLst>
                <a:latin typeface="Arial"/>
                <a:cs typeface="Arial"/>
              </a:rPr>
              <a:t>LIMITED</a:t>
            </a:r>
            <a:endParaRPr lang="en-US" sz="4800" dirty="0">
              <a:solidFill>
                <a:srgbClr val="FF0000"/>
              </a:solidFill>
              <a:effectLst>
                <a:outerShdw blurRad="38100" dist="38100" dir="2700000" algn="tl">
                  <a:srgbClr val="000000">
                    <a:alpha val="43137"/>
                  </a:srgbClr>
                </a:outerShdw>
              </a:effectLst>
              <a:latin typeface="Impact" pitchFamily="34" charset="0"/>
            </a:endParaRPr>
          </a:p>
        </p:txBody>
      </p:sp>
      <p:sp>
        <p:nvSpPr>
          <p:cNvPr id="8" name="TextBox 7"/>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Tree>
    <p:extLst>
      <p:ext uri="{BB962C8B-B14F-4D97-AF65-F5344CB8AC3E}">
        <p14:creationId xmlns:p14="http://schemas.microsoft.com/office/powerpoint/2010/main" val="1990334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7400" y="2091061"/>
            <a:ext cx="5226900" cy="4351394"/>
          </a:xfrm>
          <a:prstGeom prst="rect">
            <a:avLst/>
          </a:prstGeom>
        </p:spPr>
      </p:pic>
      <p:sp>
        <p:nvSpPr>
          <p:cNvPr id="18" name="Title 2"/>
          <p:cNvSpPr>
            <a:spLocks noGrp="1"/>
          </p:cNvSpPr>
          <p:nvPr>
            <p:ph type="title"/>
          </p:nvPr>
        </p:nvSpPr>
        <p:spPr/>
        <p:txBody>
          <a:bodyPr anchor="b">
            <a:normAutofit/>
          </a:bodyPr>
          <a:lstStyle/>
          <a:p>
            <a:pPr algn="l"/>
            <a:r>
              <a:rPr lang="en-US" b="1" spc="-200" dirty="0" smtClean="0">
                <a:effectLst>
                  <a:outerShdw blurRad="50800" dist="38100" dir="2700000" algn="tl" rotWithShape="0">
                    <a:srgbClr val="000000">
                      <a:alpha val="43000"/>
                    </a:srgbClr>
                  </a:outerShdw>
                </a:effectLst>
                <a:latin typeface="Arial"/>
              </a:rPr>
              <a:t>The Pembina Institute</a:t>
            </a:r>
            <a:endParaRPr lang="en-US" sz="1600" b="1" spc="-200" dirty="0">
              <a:solidFill>
                <a:schemeClr val="bg1"/>
              </a:solidFill>
              <a:effectLst>
                <a:outerShdw blurRad="50800" dist="38100" dir="2700000" algn="tl" rotWithShape="0">
                  <a:srgbClr val="000000">
                    <a:alpha val="43000"/>
                  </a:srgbClr>
                </a:outerShdw>
              </a:effectLst>
              <a:latin typeface="Arial"/>
            </a:endParaRPr>
          </a:p>
        </p:txBody>
      </p:sp>
      <p:sp>
        <p:nvSpPr>
          <p:cNvPr id="19" name="Content Placeholder 7"/>
          <p:cNvSpPr>
            <a:spLocks noGrp="1"/>
          </p:cNvSpPr>
          <p:nvPr>
            <p:ph idx="1"/>
          </p:nvPr>
        </p:nvSpPr>
        <p:spPr>
          <a:xfrm>
            <a:off x="322068" y="1253467"/>
            <a:ext cx="8488799" cy="4842533"/>
          </a:xfrm>
          <a:noFill/>
        </p:spPr>
        <p:txBody>
          <a:bodyPr>
            <a:normAutofit/>
          </a:bodyPr>
          <a:lstStyle/>
          <a:p>
            <a:pPr marL="0" indent="0">
              <a:buNone/>
            </a:pPr>
            <a:r>
              <a:rPr lang="en-US" sz="2000" dirty="0" smtClean="0">
                <a:solidFill>
                  <a:schemeClr val="tx2"/>
                </a:solidFill>
                <a:effectLst/>
              </a:rPr>
              <a:t>The Pembina Institute is a national non-profit think tank that advances clean energy solutions through research, education, consulting and advocacy.</a:t>
            </a:r>
            <a:endParaRPr lang="en-US" sz="2000" dirty="0">
              <a:solidFill>
                <a:schemeClr val="tx2"/>
              </a:solidFill>
              <a:effectLst/>
            </a:endParaRPr>
          </a:p>
        </p:txBody>
      </p:sp>
      <p:sp>
        <p:nvSpPr>
          <p:cNvPr id="2" name="Slide Number Placeholder 1"/>
          <p:cNvSpPr>
            <a:spLocks noGrp="1"/>
          </p:cNvSpPr>
          <p:nvPr>
            <p:ph type="sldNum" sz="quarter" idx="4"/>
          </p:nvPr>
        </p:nvSpPr>
        <p:spPr/>
        <p:txBody>
          <a:bodyPr/>
          <a:lstStyle/>
          <a:p>
            <a:fld id="{0165B7C2-3226-754E-A4F2-C2B315718F1D}"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a:effectLst>
                  <a:outerShdw blurRad="50800" dist="38100" dir="2700000" algn="tl" rotWithShape="0">
                    <a:srgbClr val="000000">
                      <a:alpha val="43000"/>
                    </a:srgbClr>
                  </a:outerShdw>
                </a:effectLst>
                <a:latin typeface="Arial"/>
              </a:rPr>
              <a:t>LAND: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woodland caribou conservation </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a:xfrm>
            <a:off x="322068" y="1253467"/>
            <a:ext cx="4745232" cy="4842533"/>
          </a:xfrm>
        </p:spPr>
        <p:txBody>
          <a:bodyPr/>
          <a:lstStyle/>
          <a:p>
            <a:r>
              <a:rPr lang="en-CA" dirty="0" smtClean="0"/>
              <a:t>Follow Alberta Caribou </a:t>
            </a:r>
            <a:r>
              <a:rPr lang="en-CA" dirty="0"/>
              <a:t>Committee recommendations</a:t>
            </a:r>
            <a:endParaRPr lang="en-CA" dirty="0" smtClean="0"/>
          </a:p>
          <a:p>
            <a:pPr lvl="1"/>
            <a:r>
              <a:rPr lang="en-CA" dirty="0" smtClean="0"/>
              <a:t>All caribou ranges in Alberta must meet science-based objectives to maintain caribou populations</a:t>
            </a:r>
          </a:p>
          <a:p>
            <a:pPr lvl="2"/>
            <a:r>
              <a:rPr lang="en-CA" dirty="0" smtClean="0"/>
              <a:t>Protected areas</a:t>
            </a:r>
          </a:p>
          <a:p>
            <a:pPr lvl="2"/>
            <a:r>
              <a:rPr lang="en-CA" dirty="0" smtClean="0"/>
              <a:t>Maximum development level thresholds in caribou habitat</a:t>
            </a:r>
          </a:p>
          <a:p>
            <a:pPr lvl="2"/>
            <a:r>
              <a:rPr lang="en-CA" dirty="0" smtClean="0"/>
              <a:t>Biodiversity offsets </a:t>
            </a:r>
          </a:p>
        </p:txBody>
      </p:sp>
      <p:sp>
        <p:nvSpPr>
          <p:cNvPr id="4" name="Slide Number Placeholder 3"/>
          <p:cNvSpPr>
            <a:spLocks noGrp="1"/>
          </p:cNvSpPr>
          <p:nvPr>
            <p:ph type="sldNum" sz="quarter" idx="4"/>
          </p:nvPr>
        </p:nvSpPr>
        <p:spPr/>
        <p:txBody>
          <a:bodyPr/>
          <a:lstStyle/>
          <a:p>
            <a:fld id="{0165B7C2-3226-754E-A4F2-C2B315718F1D}" type="slidenum">
              <a:rPr lang="en-US" smtClean="0"/>
              <a:pPr/>
              <a:t>20</a:t>
            </a:fld>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282632" y="2087655"/>
            <a:ext cx="3544555" cy="3579719"/>
          </a:xfrm>
          <a:prstGeom prst="rect">
            <a:avLst/>
          </a:prstGeom>
        </p:spPr>
      </p:pic>
      <p:sp>
        <p:nvSpPr>
          <p:cNvPr id="8" name="TextBox 7"/>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800" b="1" spc="-200" dirty="0">
                <a:solidFill>
                  <a:srgbClr val="D2232A"/>
                </a:solidFill>
                <a:effectLst>
                  <a:outerShdw blurRad="38100" dist="38100" dir="2700000" algn="tl">
                    <a:srgbClr val="000000">
                      <a:alpha val="43137"/>
                    </a:srgbClr>
                  </a:outerShdw>
                </a:effectLst>
                <a:latin typeface="Arial"/>
                <a:cs typeface="Arial"/>
              </a:rPr>
              <a:t>LIMITED</a:t>
            </a:r>
            <a:endParaRPr lang="en-US" sz="4800" dirty="0">
              <a:solidFill>
                <a:srgbClr val="FF0000"/>
              </a:solidFill>
              <a:effectLst>
                <a:outerShdw blurRad="38100" dist="38100" dir="2700000" algn="tl">
                  <a:srgbClr val="000000">
                    <a:alpha val="43137"/>
                  </a:srgbClr>
                </a:outerShdw>
              </a:effectLst>
              <a:latin typeface="Impact" pitchFamily="34" charset="0"/>
            </a:endParaRPr>
          </a:p>
        </p:txBody>
      </p:sp>
      <p:sp>
        <p:nvSpPr>
          <p:cNvPr id="9" name="TextBox 8"/>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Tree>
    <p:extLst>
      <p:ext uri="{BB962C8B-B14F-4D97-AF65-F5344CB8AC3E}">
        <p14:creationId xmlns:p14="http://schemas.microsoft.com/office/powerpoint/2010/main" val="76768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a:effectLst>
                  <a:outerShdw blurRad="50800" dist="38100" dir="2700000" algn="tl" rotWithShape="0">
                    <a:srgbClr val="000000">
                      <a:alpha val="43000"/>
                    </a:srgbClr>
                  </a:outerShdw>
                </a:effectLst>
                <a:latin typeface="Arial"/>
              </a:rPr>
              <a:t>WATER: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clean up tailings</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a:solidFill>
            <a:srgbClr val="005A9C">
              <a:alpha val="74118"/>
            </a:srgbClr>
          </a:solidFill>
        </p:spPr>
        <p:txBody>
          <a:bodyPr/>
          <a:lstStyle/>
          <a:p>
            <a:r>
              <a:rPr lang="en-CA" dirty="0" smtClean="0"/>
              <a:t>New mines should not be approved unless they adopt a proven technology that eliminates the creation of wet tailings</a:t>
            </a:r>
          </a:p>
          <a:p>
            <a:pPr lvl="1"/>
            <a:r>
              <a:rPr lang="en-CA" dirty="0" smtClean="0"/>
              <a:t>All current mines should conform to the new tailings rules in the interim</a:t>
            </a:r>
          </a:p>
        </p:txBody>
      </p:sp>
      <p:sp>
        <p:nvSpPr>
          <p:cNvPr id="4" name="Slide Number Placeholder 3"/>
          <p:cNvSpPr>
            <a:spLocks noGrp="1"/>
          </p:cNvSpPr>
          <p:nvPr>
            <p:ph type="sldNum" sz="quarter" idx="4"/>
          </p:nvPr>
        </p:nvSpPr>
        <p:spPr/>
        <p:txBody>
          <a:bodyPr/>
          <a:lstStyle/>
          <a:p>
            <a:fld id="{0165B7C2-3226-754E-A4F2-C2B315718F1D}" type="slidenum">
              <a:rPr lang="en-US" smtClean="0"/>
              <a:pPr/>
              <a:t>21</a:t>
            </a:fld>
            <a:endParaRPr lang="en-US" dirty="0"/>
          </a:p>
        </p:txBody>
      </p:sp>
      <p:pic>
        <p:nvPicPr>
          <p:cNvPr id="6" name="Picture 2" descr="C:\Users\David Bruinsma\Documents\Dave_Pembina\Myths_Report\ppt pics\14-2991036624_64927e13a0_b.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95899" y="1847850"/>
            <a:ext cx="3518951" cy="42481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586154">
            <a:off x="5307081" y="3431359"/>
            <a:ext cx="3502936" cy="1476000"/>
          </a:xfrm>
          <a:prstGeom prst="rect">
            <a:avLst/>
          </a:prstGeom>
          <a:solidFill>
            <a:schemeClr val="bg1"/>
          </a:solidFill>
          <a:ln w="76200">
            <a:solidFill>
              <a:srgbClr val="0070C0"/>
            </a:solidFill>
          </a:ln>
        </p:spPr>
        <p:txBody>
          <a:bodyPr wrap="square" rtlCol="0" anchor="ctr" anchorCtr="0">
            <a:noAutofit/>
          </a:bodyPr>
          <a:lstStyle/>
          <a:p>
            <a:pPr algn="ctr"/>
            <a:r>
              <a:rPr lang="en-CA" sz="4800" b="1" spc="-200" dirty="0">
                <a:solidFill>
                  <a:srgbClr val="D2232A"/>
                </a:solidFill>
                <a:effectLst>
                  <a:outerShdw blurRad="38100" dist="38100" dir="2700000" algn="tl">
                    <a:srgbClr val="000000">
                      <a:alpha val="43137"/>
                    </a:srgbClr>
                  </a:outerShdw>
                </a:effectLst>
                <a:latin typeface="Arial"/>
                <a:cs typeface="Arial"/>
              </a:rPr>
              <a:t>LIMITED</a:t>
            </a:r>
            <a:endParaRPr lang="en-US" sz="4800" dirty="0">
              <a:solidFill>
                <a:srgbClr val="FF0000"/>
              </a:solidFill>
              <a:effectLst>
                <a:outerShdw blurRad="38100" dist="38100" dir="2700000" algn="tl">
                  <a:srgbClr val="000000">
                    <a:alpha val="43137"/>
                  </a:srgbClr>
                </a:outerShdw>
              </a:effectLst>
              <a:latin typeface="Impact" pitchFamily="34" charset="0"/>
            </a:endParaRPr>
          </a:p>
        </p:txBody>
      </p:sp>
      <p:sp>
        <p:nvSpPr>
          <p:cNvPr id="11" name="TextBox 10"/>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Tree>
    <p:extLst>
      <p:ext uri="{BB962C8B-B14F-4D97-AF65-F5344CB8AC3E}">
        <p14:creationId xmlns:p14="http://schemas.microsoft.com/office/powerpoint/2010/main" val="281876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spc="-200" dirty="0">
                <a:effectLst>
                  <a:outerShdw blurRad="50800" dist="38100" dir="2700000" algn="tl" rotWithShape="0">
                    <a:srgbClr val="000000">
                      <a:alpha val="43000"/>
                    </a:srgbClr>
                  </a:outerShdw>
                </a:effectLst>
                <a:latin typeface="Arial"/>
              </a:rPr>
              <a:t>WATER: </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no new end pit lake approvals </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CA" dirty="0" smtClean="0"/>
              <a:t>Mine applications that propose storage of tailings under end pit lakes as their reclamation strategy should not be approved</a:t>
            </a:r>
          </a:p>
          <a:p>
            <a:pPr lvl="1"/>
            <a:r>
              <a:rPr lang="en-CA" dirty="0" smtClean="0"/>
              <a:t>Existing operations with approved end pit lake plans should be modified</a:t>
            </a:r>
          </a:p>
        </p:txBody>
      </p:sp>
      <p:sp>
        <p:nvSpPr>
          <p:cNvPr id="4" name="Slide Number Placeholder 3"/>
          <p:cNvSpPr>
            <a:spLocks noGrp="1"/>
          </p:cNvSpPr>
          <p:nvPr>
            <p:ph type="sldNum" sz="quarter" idx="4"/>
          </p:nvPr>
        </p:nvSpPr>
        <p:spPr/>
        <p:txBody>
          <a:bodyPr/>
          <a:lstStyle/>
          <a:p>
            <a:fld id="{0165B7C2-3226-754E-A4F2-C2B315718F1D}" type="slidenum">
              <a:rPr lang="en-US" smtClean="0"/>
              <a:pPr/>
              <a:t>22</a:t>
            </a:fld>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2633" y="2440624"/>
            <a:ext cx="3591735" cy="2340294"/>
          </a:xfrm>
          <a:prstGeom prst="rect">
            <a:avLst/>
          </a:prstGeom>
        </p:spPr>
      </p:pic>
      <p:sp>
        <p:nvSpPr>
          <p:cNvPr id="7" name="TextBox 6"/>
          <p:cNvSpPr txBox="1"/>
          <p:nvPr/>
        </p:nvSpPr>
        <p:spPr>
          <a:xfrm>
            <a:off x="5232400" y="5229184"/>
            <a:ext cx="3578468" cy="461665"/>
          </a:xfrm>
          <a:prstGeom prst="rect">
            <a:avLst/>
          </a:prstGeom>
          <a:noFill/>
        </p:spPr>
        <p:txBody>
          <a:bodyPr wrap="square" rtlCol="0">
            <a:spAutoFit/>
          </a:bodyPr>
          <a:lstStyle/>
          <a:p>
            <a:r>
              <a:rPr lang="en-CA" sz="1200" dirty="0" smtClean="0">
                <a:solidFill>
                  <a:schemeClr val="bg1">
                    <a:lumMod val="50000"/>
                  </a:schemeClr>
                </a:solidFill>
                <a:latin typeface="Arial" pitchFamily="34" charset="0"/>
                <a:cs typeface="Arial" pitchFamily="34" charset="0"/>
              </a:rPr>
              <a:t>Image: cemaonline.ca </a:t>
            </a:r>
          </a:p>
          <a:p>
            <a:r>
              <a:rPr lang="en-CA" sz="1200" dirty="0" smtClean="0">
                <a:solidFill>
                  <a:schemeClr val="bg1">
                    <a:lumMod val="50000"/>
                  </a:schemeClr>
                </a:solidFill>
                <a:latin typeface="Arial" pitchFamily="34" charset="0"/>
                <a:cs typeface="Arial" pitchFamily="34" charset="0"/>
              </a:rPr>
              <a:t>(End Pit Lake Guidance Document)</a:t>
            </a:r>
            <a:endParaRPr lang="en-US" sz="1200" dirty="0">
              <a:solidFill>
                <a:schemeClr val="bg1">
                  <a:lumMod val="50000"/>
                </a:schemeClr>
              </a:solidFill>
              <a:latin typeface="Arial" pitchFamily="34" charset="0"/>
              <a:cs typeface="Arial" pitchFamily="34" charset="0"/>
            </a:endParaRPr>
          </a:p>
        </p:txBody>
      </p:sp>
      <p:sp>
        <p:nvSpPr>
          <p:cNvPr id="9" name="TextBox 8"/>
          <p:cNvSpPr txBox="1"/>
          <p:nvPr/>
        </p:nvSpPr>
        <p:spPr>
          <a:xfrm rot="1586154">
            <a:off x="5307081" y="3431359"/>
            <a:ext cx="3502936" cy="1476000"/>
          </a:xfrm>
          <a:prstGeom prst="rect">
            <a:avLst/>
          </a:prstGeom>
          <a:solidFill>
            <a:schemeClr val="bg1"/>
          </a:solidFill>
          <a:ln w="76200">
            <a:solidFill>
              <a:srgbClr val="007AC0"/>
            </a:solidFill>
          </a:ln>
        </p:spPr>
        <p:txBody>
          <a:bodyPr wrap="square" rtlCol="0" anchor="ctr" anchorCtr="0">
            <a:noAutofit/>
          </a:bodyPr>
          <a:lstStyle/>
          <a:p>
            <a:pPr algn="ctr"/>
            <a:r>
              <a:rPr lang="en-CA" sz="4800" b="1" spc="-200" dirty="0">
                <a:solidFill>
                  <a:srgbClr val="D2232A"/>
                </a:solidFill>
                <a:effectLst>
                  <a:outerShdw blurRad="38100" dist="38100" dir="2700000" algn="tl">
                    <a:srgbClr val="000000">
                      <a:alpha val="43137"/>
                    </a:srgbClr>
                  </a:outerShdw>
                </a:effectLst>
                <a:latin typeface="Arial"/>
                <a:cs typeface="Arial"/>
              </a:rPr>
              <a:t>LIMITED</a:t>
            </a:r>
            <a:endParaRPr lang="en-US" sz="4800" dirty="0">
              <a:solidFill>
                <a:srgbClr val="FF0000"/>
              </a:solidFill>
              <a:effectLst>
                <a:outerShdw blurRad="38100" dist="38100" dir="2700000" algn="tl">
                  <a:srgbClr val="000000">
                    <a:alpha val="43137"/>
                  </a:srgbClr>
                </a:outerShdw>
              </a:effectLst>
              <a:latin typeface="Impact" pitchFamily="34" charset="0"/>
            </a:endParaRPr>
          </a:p>
        </p:txBody>
      </p:sp>
      <p:sp>
        <p:nvSpPr>
          <p:cNvPr id="12" name="TextBox 11"/>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latin typeface="Arial"/>
                <a:cs typeface="Arial"/>
              </a:rPr>
              <a:t>PROGRESS SINCE APRIL 2011:</a:t>
            </a:r>
            <a:endParaRPr lang="en-US" sz="1600" b="1" dirty="0">
              <a:latin typeface="Arial"/>
              <a:cs typeface="Arial"/>
            </a:endParaRPr>
          </a:p>
        </p:txBody>
      </p:sp>
    </p:spTree>
    <p:extLst>
      <p:ext uri="{BB962C8B-B14F-4D97-AF65-F5344CB8AC3E}">
        <p14:creationId xmlns:p14="http://schemas.microsoft.com/office/powerpoint/2010/main" val="333620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069" y="1239356"/>
            <a:ext cx="4745232" cy="5108676"/>
          </a:xfrm>
          <a:solidFill>
            <a:srgbClr val="005A9C">
              <a:alpha val="74118"/>
            </a:srgbClr>
          </a:solidFill>
        </p:spPr>
        <p:txBody>
          <a:bodyPr/>
          <a:lstStyle/>
          <a:p>
            <a:pPr marL="641350" indent="-457200">
              <a:buFont typeface="Arial"/>
              <a:buChar char="•"/>
            </a:pPr>
            <a:r>
              <a:rPr lang="en-CA" sz="2400" dirty="0" smtClean="0"/>
              <a:t>With notable exceptions, progress on addressing oilsands environmental policy gaps has been disappointing</a:t>
            </a:r>
          </a:p>
          <a:p>
            <a:pPr marL="641350" indent="-457200">
              <a:buFont typeface="Arial"/>
              <a:buChar char="•"/>
            </a:pPr>
            <a:r>
              <a:rPr lang="en-CA" sz="2400" dirty="0" smtClean="0"/>
              <a:t>Poor environmental performance = barrier to market access</a:t>
            </a:r>
          </a:p>
          <a:p>
            <a:pPr marL="641350" indent="-457200">
              <a:buFont typeface="Arial"/>
              <a:buChar char="•"/>
            </a:pPr>
            <a:r>
              <a:rPr lang="en-CA" sz="2400" dirty="0" smtClean="0"/>
              <a:t>Urgent need to accelerate environmental regulation improvements</a:t>
            </a:r>
            <a:endParaRPr lang="en-US" sz="2400" dirty="0"/>
          </a:p>
        </p:txBody>
      </p:sp>
      <p:sp>
        <p:nvSpPr>
          <p:cNvPr id="2" name="Title 1"/>
          <p:cNvSpPr>
            <a:spLocks noGrp="1"/>
          </p:cNvSpPr>
          <p:nvPr>
            <p:ph type="title"/>
          </p:nvPr>
        </p:nvSpPr>
        <p:spPr/>
        <p:txBody>
          <a:bodyPr/>
          <a:lstStyle/>
          <a:p>
            <a:r>
              <a:rPr lang="en-CA" sz="3600" b="1" spc="-150" dirty="0" smtClean="0">
                <a:effectLst>
                  <a:outerShdw blurRad="50800" dist="38100" dir="2700000" algn="tl" rotWithShape="0">
                    <a:srgbClr val="000000">
                      <a:alpha val="43000"/>
                    </a:srgbClr>
                  </a:outerShdw>
                </a:effectLst>
                <a:latin typeface="Arial"/>
              </a:rPr>
              <a:t>Solving the Puzzle: </a:t>
            </a:r>
            <a:r>
              <a:rPr lang="en-CA"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rPr>
              <a:t>c</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onclusions</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sp>
        <p:nvSpPr>
          <p:cNvPr id="4" name="Slide Number Placeholder 3"/>
          <p:cNvSpPr>
            <a:spLocks noGrp="1"/>
          </p:cNvSpPr>
          <p:nvPr>
            <p:ph type="sldNum" sz="quarter" idx="4"/>
          </p:nvPr>
        </p:nvSpPr>
        <p:spPr/>
        <p:txBody>
          <a:bodyPr/>
          <a:lstStyle/>
          <a:p>
            <a:fld id="{0165B7C2-3226-754E-A4F2-C2B315718F1D}" type="slidenum">
              <a:rPr lang="en-US" smtClean="0"/>
              <a:pPr/>
              <a:t>23</a:t>
            </a:fld>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7607" y="1640805"/>
            <a:ext cx="3021118" cy="4530837"/>
          </a:xfrm>
          <a:prstGeom prst="rect">
            <a:avLst/>
          </a:prstGeom>
        </p:spPr>
      </p:pic>
      <p:sp>
        <p:nvSpPr>
          <p:cNvPr id="10" name="TextBox 9"/>
          <p:cNvSpPr txBox="1"/>
          <p:nvPr/>
        </p:nvSpPr>
        <p:spPr>
          <a:xfrm rot="1586154">
            <a:off x="5286823" y="3517604"/>
            <a:ext cx="3502936" cy="1384995"/>
          </a:xfrm>
          <a:prstGeom prst="rect">
            <a:avLst/>
          </a:prstGeom>
          <a:solidFill>
            <a:schemeClr val="bg1"/>
          </a:solidFill>
          <a:ln w="76200">
            <a:solidFill>
              <a:srgbClr val="0070C0"/>
            </a:solidFill>
          </a:ln>
        </p:spPr>
        <p:txBody>
          <a:bodyPr wrap="square" rtlCol="0" anchor="ctr" anchorCtr="0">
            <a:noAutofit/>
          </a:bodyPr>
          <a:lstStyle/>
          <a:p>
            <a:pPr algn="ctr"/>
            <a:r>
              <a:rPr lang="en-CA" sz="2400" b="1" dirty="0" smtClean="0">
                <a:solidFill>
                  <a:srgbClr val="D2232A"/>
                </a:solidFill>
                <a:effectLst>
                  <a:outerShdw blurRad="38100" dist="38100" dir="2700000" algn="tl">
                    <a:srgbClr val="000000">
                      <a:alpha val="43137"/>
                    </a:srgbClr>
                  </a:outerShdw>
                </a:effectLst>
                <a:latin typeface="Arial"/>
                <a:cs typeface="Arial"/>
              </a:rPr>
              <a:t>LIMITED PROGRESS ON 12/19 POLICY RECOMMENDATIONS</a:t>
            </a:r>
            <a:endParaRPr lang="en-US" sz="2400" b="1" dirty="0">
              <a:solidFill>
                <a:srgbClr val="D2232A"/>
              </a:solidFill>
              <a:effectLst>
                <a:outerShdw blurRad="38100" dist="38100" dir="2700000" algn="tl">
                  <a:srgbClr val="000000">
                    <a:alpha val="43137"/>
                  </a:srgbClr>
                </a:outerShdw>
              </a:effectLst>
              <a:latin typeface="Arial"/>
              <a:cs typeface="Arial"/>
            </a:endParaRPr>
          </a:p>
        </p:txBody>
      </p:sp>
      <p:sp>
        <p:nvSpPr>
          <p:cNvPr id="9" name="TextBox 8"/>
          <p:cNvSpPr txBox="1"/>
          <p:nvPr/>
        </p:nvSpPr>
        <p:spPr>
          <a:xfrm>
            <a:off x="5282633" y="1259745"/>
            <a:ext cx="3532218" cy="432000"/>
          </a:xfrm>
          <a:prstGeom prst="rect">
            <a:avLst/>
          </a:prstGeom>
          <a:solidFill>
            <a:srgbClr val="0070C0"/>
          </a:solidFill>
        </p:spPr>
        <p:txBody>
          <a:bodyPr wrap="square" rtlCol="0" anchor="ctr" anchorCtr="0">
            <a:noAutofit/>
          </a:bodyPr>
          <a:lstStyle/>
          <a:p>
            <a:r>
              <a:rPr lang="en-CA" sz="1600" b="1" dirty="0">
                <a:solidFill>
                  <a:srgbClr val="FF0000"/>
                </a:solidFill>
                <a:latin typeface="Arial"/>
                <a:cs typeface="Arial"/>
              </a:rPr>
              <a:t> </a:t>
            </a:r>
            <a:r>
              <a:rPr lang="en-CA" sz="1600" b="1" dirty="0">
                <a:solidFill>
                  <a:srgbClr val="FF9900"/>
                </a:solidFill>
                <a:effectLst>
                  <a:outerShdw blurRad="50800" dist="38100" dir="2700000" algn="tl" rotWithShape="0">
                    <a:srgbClr val="000000">
                      <a:alpha val="43000"/>
                    </a:srgbClr>
                  </a:outerShdw>
                </a:effectLst>
                <a:latin typeface="Arial"/>
                <a:cs typeface="Arial"/>
              </a:rPr>
              <a:t>PROGRESS SINCE APRIL 2011:</a:t>
            </a:r>
            <a:endParaRPr lang="en-US" sz="1600" b="1" dirty="0">
              <a:effectLst>
                <a:outerShdw blurRad="50800" dist="38100" dir="2700000" algn="tl" rotWithShape="0">
                  <a:srgbClr val="000000">
                    <a:alpha val="43000"/>
                  </a:srgbClr>
                </a:outerShdw>
              </a:effectLst>
              <a:latin typeface="Arial"/>
              <a:cs typeface="Arial"/>
            </a:endParaRPr>
          </a:p>
        </p:txBody>
      </p:sp>
    </p:spTree>
    <p:extLst>
      <p:ext uri="{BB962C8B-B14F-4D97-AF65-F5344CB8AC3E}">
        <p14:creationId xmlns:p14="http://schemas.microsoft.com/office/powerpoint/2010/main" val="2492640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774401"/>
            <a:ext cx="9144000" cy="1175825"/>
          </a:xfrm>
          <a:prstGeom prst="rect">
            <a:avLst/>
          </a:prstGeom>
          <a:solidFill>
            <a:schemeClr val="tx2">
              <a:lumMod val="75000"/>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p:cNvSpPr txBox="1">
            <a:spLocks/>
          </p:cNvSpPr>
          <p:nvPr/>
        </p:nvSpPr>
        <p:spPr bwMode="auto">
          <a:xfrm>
            <a:off x="457200" y="2751431"/>
            <a:ext cx="8229600" cy="3865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ts val="2000"/>
              </a:spcBef>
              <a:spcAft>
                <a:spcPct val="0"/>
              </a:spcAft>
              <a:buFont typeface="Wingdings 2" pitchFamily="-105" charset="2"/>
              <a:buNone/>
              <a:defRPr sz="3600" kern="1200">
                <a:solidFill>
                  <a:schemeClr val="accent4">
                    <a:lumMod val="60000"/>
                    <a:lumOff val="40000"/>
                  </a:schemeClr>
                </a:solidFill>
                <a:latin typeface="Helvetica"/>
                <a:ea typeface="+mn-ea"/>
                <a:cs typeface="Helvetica"/>
              </a:defRPr>
            </a:lvl1pPr>
            <a:lvl2pPr marL="457200" indent="0" algn="ctr" rtl="0" eaLnBrk="0" fontAlgn="base" hangingPunct="0">
              <a:spcBef>
                <a:spcPts val="600"/>
              </a:spcBef>
              <a:spcAft>
                <a:spcPct val="0"/>
              </a:spcAft>
              <a:buFont typeface="Wingdings 2" pitchFamily="-105" charset="2"/>
              <a:buNone/>
              <a:defRPr sz="3000" kern="1200">
                <a:solidFill>
                  <a:schemeClr val="tx1">
                    <a:tint val="75000"/>
                  </a:schemeClr>
                </a:solidFill>
                <a:latin typeface="Helvetica"/>
                <a:ea typeface="+mn-ea"/>
                <a:cs typeface="Helvetica"/>
              </a:defRPr>
            </a:lvl2pPr>
            <a:lvl3pPr marL="914400" indent="0" algn="ctr" rtl="0" eaLnBrk="0" fontAlgn="base" hangingPunct="0">
              <a:spcBef>
                <a:spcPts val="600"/>
              </a:spcBef>
              <a:spcAft>
                <a:spcPct val="0"/>
              </a:spcAft>
              <a:buFont typeface="Wingdings 2" pitchFamily="-105" charset="2"/>
              <a:buNone/>
              <a:defRPr sz="2600" kern="1200">
                <a:solidFill>
                  <a:schemeClr val="tx1">
                    <a:tint val="75000"/>
                  </a:schemeClr>
                </a:solidFill>
                <a:latin typeface="Helvetica"/>
                <a:ea typeface="+mn-ea"/>
                <a:cs typeface="Helvetica"/>
              </a:defRPr>
            </a:lvl3pPr>
            <a:lvl4pPr marL="1371600" indent="0" algn="ctr" rtl="0" eaLnBrk="0" fontAlgn="base" hangingPunct="0">
              <a:spcBef>
                <a:spcPts val="600"/>
              </a:spcBef>
              <a:spcAft>
                <a:spcPct val="0"/>
              </a:spcAft>
              <a:buFont typeface="Wingdings 2" pitchFamily="-105" charset="2"/>
              <a:buNone/>
              <a:defRPr kern="1200">
                <a:solidFill>
                  <a:schemeClr val="tx1">
                    <a:tint val="75000"/>
                  </a:schemeClr>
                </a:solidFill>
                <a:latin typeface="Trebuchet MS"/>
                <a:ea typeface="Trebuchet MS" charset="0"/>
                <a:cs typeface="Trebuchet MS"/>
              </a:defRPr>
            </a:lvl4pPr>
            <a:lvl5pPr marL="1828800" indent="0" algn="ctr" rtl="0" eaLnBrk="0" fontAlgn="base" hangingPunct="0">
              <a:spcBef>
                <a:spcPts val="600"/>
              </a:spcBef>
              <a:spcAft>
                <a:spcPct val="0"/>
              </a:spcAft>
              <a:buFont typeface="Wingdings 2" pitchFamily="-105" charset="2"/>
              <a:buNone/>
              <a:defRPr kern="1200">
                <a:solidFill>
                  <a:schemeClr val="tx1">
                    <a:tint val="75000"/>
                  </a:schemeClr>
                </a:solidFill>
                <a:latin typeface="Trebuchet MS"/>
                <a:ea typeface="Trebuchet MS" charset="0"/>
                <a:cs typeface="Trebuchet M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ct val="90000"/>
              </a:lnSpc>
            </a:pPr>
            <a:r>
              <a:rPr lang="en-US" dirty="0" err="1" smtClean="0">
                <a:solidFill>
                  <a:schemeClr val="bg1"/>
                </a:solidFill>
                <a:latin typeface="Arial"/>
                <a:cs typeface="Arial"/>
              </a:rPr>
              <a:t>pembina.org</a:t>
            </a:r>
            <a:endParaRPr lang="en-US" dirty="0" smtClean="0">
              <a:solidFill>
                <a:schemeClr val="bg1"/>
              </a:solidFill>
              <a:latin typeface="Arial"/>
              <a:cs typeface="Arial"/>
            </a:endParaRPr>
          </a:p>
          <a:p>
            <a:pPr algn="ctr">
              <a:lnSpc>
                <a:spcPct val="90000"/>
              </a:lnSpc>
            </a:pPr>
            <a:endParaRPr lang="en-US" sz="2400" dirty="0" smtClean="0">
              <a:solidFill>
                <a:schemeClr val="bg1"/>
              </a:solidFill>
              <a:latin typeface="Arial"/>
              <a:cs typeface="Arial"/>
            </a:endParaRPr>
          </a:p>
          <a:p>
            <a:pPr algn="ctr">
              <a:lnSpc>
                <a:spcPct val="50000"/>
              </a:lnSpc>
            </a:pPr>
            <a:r>
              <a:rPr lang="en-US" sz="2400" dirty="0" err="1" smtClean="0">
                <a:latin typeface="Arial"/>
                <a:cs typeface="Arial"/>
              </a:rPr>
              <a:t>pembina.org</a:t>
            </a:r>
            <a:r>
              <a:rPr lang="en-US" sz="2400" dirty="0" smtClean="0">
                <a:latin typeface="Arial"/>
                <a:cs typeface="Arial"/>
              </a:rPr>
              <a:t>/</a:t>
            </a:r>
            <a:r>
              <a:rPr lang="en-US" sz="2400" b="1" dirty="0" smtClean="0">
                <a:latin typeface="Arial"/>
                <a:cs typeface="Arial"/>
              </a:rPr>
              <a:t>subscription</a:t>
            </a:r>
          </a:p>
          <a:p>
            <a:pPr algn="ctr">
              <a:lnSpc>
                <a:spcPct val="50000"/>
              </a:lnSpc>
            </a:pPr>
            <a:r>
              <a:rPr lang="en-US" sz="1600" dirty="0" smtClean="0">
                <a:solidFill>
                  <a:schemeClr val="accent4">
                    <a:lumMod val="40000"/>
                    <a:lumOff val="60000"/>
                  </a:schemeClr>
                </a:solidFill>
                <a:latin typeface="Arial"/>
                <a:cs typeface="Arial"/>
              </a:rPr>
              <a:t>Pembina </a:t>
            </a:r>
            <a:r>
              <a:rPr lang="en-US" sz="1600" dirty="0" err="1" smtClean="0">
                <a:solidFill>
                  <a:schemeClr val="accent4">
                    <a:lumMod val="40000"/>
                    <a:lumOff val="60000"/>
                  </a:schemeClr>
                </a:solidFill>
                <a:latin typeface="Arial"/>
                <a:cs typeface="Arial"/>
              </a:rPr>
              <a:t>eNews</a:t>
            </a:r>
            <a:r>
              <a:rPr lang="en-US" sz="1600" dirty="0" smtClean="0">
                <a:solidFill>
                  <a:schemeClr val="accent4">
                    <a:lumMod val="40000"/>
                    <a:lumOff val="60000"/>
                  </a:schemeClr>
                </a:solidFill>
                <a:latin typeface="Arial"/>
                <a:cs typeface="Arial"/>
              </a:rPr>
              <a:t>, Media releases, Publication alerts</a:t>
            </a:r>
          </a:p>
          <a:p>
            <a:pPr algn="ctr">
              <a:lnSpc>
                <a:spcPct val="50000"/>
              </a:lnSpc>
            </a:pPr>
            <a:endParaRPr lang="en-US" sz="2400" dirty="0" smtClean="0">
              <a:solidFill>
                <a:schemeClr val="bg1"/>
              </a:solidFill>
              <a:latin typeface="Arial"/>
              <a:cs typeface="Arial"/>
            </a:endParaRPr>
          </a:p>
          <a:p>
            <a:pPr algn="ctr">
              <a:lnSpc>
                <a:spcPct val="90000"/>
              </a:lnSpc>
            </a:pPr>
            <a:r>
              <a:rPr lang="en-US" sz="2000" b="1" dirty="0" err="1" smtClean="0">
                <a:solidFill>
                  <a:schemeClr val="bg1"/>
                </a:solidFill>
                <a:latin typeface="Arial"/>
                <a:cs typeface="Arial"/>
              </a:rPr>
              <a:t>twitter</a:t>
            </a:r>
            <a:r>
              <a:rPr lang="en-US" sz="2000" dirty="0" err="1" smtClean="0">
                <a:solidFill>
                  <a:schemeClr val="bg1"/>
                </a:solidFill>
                <a:latin typeface="Arial"/>
                <a:cs typeface="Arial"/>
              </a:rPr>
              <a:t>.com</a:t>
            </a:r>
            <a:r>
              <a:rPr lang="en-US" sz="2000" dirty="0" smtClean="0">
                <a:solidFill>
                  <a:schemeClr val="bg1"/>
                </a:solidFill>
                <a:latin typeface="Arial"/>
                <a:cs typeface="Arial"/>
              </a:rPr>
              <a:t>/</a:t>
            </a:r>
            <a:r>
              <a:rPr lang="en-US" sz="2000" dirty="0" err="1" smtClean="0">
                <a:solidFill>
                  <a:schemeClr val="bg1"/>
                </a:solidFill>
                <a:latin typeface="Arial"/>
                <a:cs typeface="Arial"/>
              </a:rPr>
              <a:t>pembina</a:t>
            </a:r>
            <a:r>
              <a:rPr lang="en-US" sz="2000" dirty="0" smtClean="0">
                <a:solidFill>
                  <a:schemeClr val="bg1"/>
                </a:solidFill>
                <a:latin typeface="Arial"/>
                <a:cs typeface="Arial"/>
              </a:rPr>
              <a:t>   </a:t>
            </a:r>
            <a:r>
              <a:rPr lang="en-US" sz="2000" b="1" dirty="0" err="1" smtClean="0">
                <a:solidFill>
                  <a:schemeClr val="bg1"/>
                </a:solidFill>
                <a:latin typeface="Arial"/>
                <a:cs typeface="Arial"/>
              </a:rPr>
              <a:t>facebook</a:t>
            </a:r>
            <a:r>
              <a:rPr lang="en-US" sz="2000" dirty="0" err="1" smtClean="0">
                <a:solidFill>
                  <a:schemeClr val="bg1"/>
                </a:solidFill>
                <a:latin typeface="Arial"/>
                <a:cs typeface="Arial"/>
              </a:rPr>
              <a:t>.com</a:t>
            </a:r>
            <a:r>
              <a:rPr lang="en-US" sz="2000" dirty="0" smtClean="0">
                <a:solidFill>
                  <a:schemeClr val="bg1"/>
                </a:solidFill>
                <a:latin typeface="Arial"/>
                <a:cs typeface="Arial"/>
              </a:rPr>
              <a:t>/</a:t>
            </a:r>
            <a:r>
              <a:rPr lang="en-US" sz="2000" dirty="0" err="1" smtClean="0">
                <a:solidFill>
                  <a:schemeClr val="bg1"/>
                </a:solidFill>
                <a:latin typeface="Arial"/>
                <a:cs typeface="Arial"/>
              </a:rPr>
              <a:t>pembina.institute</a:t>
            </a:r>
            <a:endParaRPr lang="en-US" sz="2000" dirty="0" smtClean="0">
              <a:solidFill>
                <a:schemeClr val="bg1"/>
              </a:solidFill>
              <a:latin typeface="Arial"/>
              <a:cs typeface="Arial"/>
            </a:endParaRPr>
          </a:p>
          <a:p>
            <a:pPr algn="ctr">
              <a:lnSpc>
                <a:spcPct val="90000"/>
              </a:lnSpc>
            </a:pPr>
            <a:endParaRPr lang="en-US" sz="2400" dirty="0">
              <a:solidFill>
                <a:schemeClr val="bg1"/>
              </a:solidFill>
              <a:latin typeface="Arial"/>
              <a:cs typeface="Arial"/>
            </a:endParaRPr>
          </a:p>
        </p:txBody>
      </p:sp>
    </p:spTree>
    <p:extLst>
      <p:ext uri="{BB962C8B-B14F-4D97-AF65-F5344CB8AC3E}">
        <p14:creationId xmlns:p14="http://schemas.microsoft.com/office/powerpoint/2010/main" val="3034911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50" dirty="0" err="1" smtClean="0">
                <a:effectLst>
                  <a:outerShdw blurRad="50800" dist="38100" dir="2700000" algn="tl" rotWithShape="0">
                    <a:srgbClr val="000000">
                      <a:alpha val="43000"/>
                    </a:srgbClr>
                  </a:outerShdw>
                </a:effectLst>
                <a:latin typeface="Arial"/>
              </a:rPr>
              <a:t>Oilsands</a:t>
            </a:r>
            <a:r>
              <a:rPr lang="en-US" b="1" spc="-150" dirty="0" smtClean="0">
                <a:effectLst>
                  <a:outerShdw blurRad="50800" dist="38100" dir="2700000" algn="tl" rotWithShape="0">
                    <a:srgbClr val="000000">
                      <a:alpha val="43000"/>
                    </a:srgbClr>
                  </a:outerShdw>
                </a:effectLst>
                <a:latin typeface="Arial"/>
              </a:rPr>
              <a:t> Coverage</a:t>
            </a:r>
            <a:endParaRPr lang="en-US" b="1" spc="-150" dirty="0">
              <a:effectLst>
                <a:outerShdw blurRad="50800" dist="38100" dir="2700000" algn="tl" rotWithShape="0">
                  <a:srgbClr val="000000">
                    <a:alpha val="43000"/>
                  </a:srgbClr>
                </a:outerShdw>
              </a:effectLst>
              <a:latin typeface="Arial"/>
            </a:endParaRPr>
          </a:p>
        </p:txBody>
      </p:sp>
      <p:sp>
        <p:nvSpPr>
          <p:cNvPr id="4" name="Slide Number Placeholder 3"/>
          <p:cNvSpPr>
            <a:spLocks noGrp="1"/>
          </p:cNvSpPr>
          <p:nvPr>
            <p:ph type="sldNum" sz="quarter" idx="4"/>
          </p:nvPr>
        </p:nvSpPr>
        <p:spPr/>
        <p:txBody>
          <a:bodyPr/>
          <a:lstStyle/>
          <a:p>
            <a:fld id="{0165B7C2-3226-754E-A4F2-C2B315718F1D}" type="slidenum">
              <a:rPr lang="en-US" smtClean="0"/>
              <a:pPr/>
              <a:t>3</a:t>
            </a:fld>
            <a:endParaRPr lang="en-US" dirty="0"/>
          </a:p>
        </p:txBody>
      </p:sp>
      <p:grpSp>
        <p:nvGrpSpPr>
          <p:cNvPr id="13" name="Group 12"/>
          <p:cNvGrpSpPr/>
          <p:nvPr/>
        </p:nvGrpSpPr>
        <p:grpSpPr>
          <a:xfrm>
            <a:off x="90970" y="1062111"/>
            <a:ext cx="9053030" cy="5297827"/>
            <a:chOff x="90970" y="1062111"/>
            <a:chExt cx="9053030" cy="5297827"/>
          </a:xfrm>
        </p:grpSpPr>
        <p:pic>
          <p:nvPicPr>
            <p:cNvPr id="8" name="Picture 7" descr="cbc water.png"/>
            <p:cNvPicPr>
              <a:picLocks noChangeAspect="1"/>
            </p:cNvPicPr>
            <p:nvPr/>
          </p:nvPicPr>
          <p:blipFill rotWithShape="1">
            <a:blip r:embed="rId2">
              <a:extLst>
                <a:ext uri="{28A0092B-C50C-407E-A947-70E740481C1C}">
                  <a14:useLocalDpi xmlns:a14="http://schemas.microsoft.com/office/drawing/2010/main" val="0"/>
                </a:ext>
              </a:extLst>
            </a:blip>
            <a:srcRect t="25371"/>
            <a:stretch/>
          </p:blipFill>
          <p:spPr>
            <a:xfrm rot="21300000">
              <a:off x="125568" y="1062111"/>
              <a:ext cx="7845056" cy="3223981"/>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7754"/>
            <a:stretch/>
          </p:blipFill>
          <p:spPr>
            <a:xfrm rot="300000">
              <a:off x="3039733" y="1645199"/>
              <a:ext cx="3811500" cy="1719139"/>
            </a:xfrm>
            <a:prstGeom prst="rect">
              <a:avLst/>
            </a:prstGeom>
          </p:spPr>
        </p:pic>
        <p:pic>
          <p:nvPicPr>
            <p:cNvPr id="6" name="Picture 5" descr="EU os.png"/>
            <p:cNvPicPr>
              <a:picLocks noChangeAspect="1"/>
            </p:cNvPicPr>
            <p:nvPr/>
          </p:nvPicPr>
          <p:blipFill rotWithShape="1">
            <a:blip r:embed="rId4">
              <a:extLst>
                <a:ext uri="{28A0092B-C50C-407E-A947-70E740481C1C}">
                  <a14:useLocalDpi xmlns:a14="http://schemas.microsoft.com/office/drawing/2010/main" val="0"/>
                </a:ext>
              </a:extLst>
            </a:blip>
            <a:srcRect b="39802"/>
            <a:stretch/>
          </p:blipFill>
          <p:spPr>
            <a:xfrm rot="21000000">
              <a:off x="242008" y="3109243"/>
              <a:ext cx="5296153" cy="3250695"/>
            </a:xfrm>
            <a:prstGeom prst="rect">
              <a:avLst/>
            </a:prstGeom>
          </p:spPr>
        </p:pic>
        <p:pic>
          <p:nvPicPr>
            <p:cNvPr id="10" name="Picture 9" descr="epa.png"/>
            <p:cNvPicPr>
              <a:picLocks noChangeAspect="1"/>
            </p:cNvPicPr>
            <p:nvPr/>
          </p:nvPicPr>
          <p:blipFill rotWithShape="1">
            <a:blip r:embed="rId5">
              <a:extLst>
                <a:ext uri="{28A0092B-C50C-407E-A947-70E740481C1C}">
                  <a14:useLocalDpi xmlns:a14="http://schemas.microsoft.com/office/drawing/2010/main" val="0"/>
                </a:ext>
              </a:extLst>
            </a:blip>
            <a:srcRect r="16490" b="10827"/>
            <a:stretch/>
          </p:blipFill>
          <p:spPr>
            <a:xfrm>
              <a:off x="5114817" y="2237026"/>
              <a:ext cx="4029183" cy="3210231"/>
            </a:xfrm>
            <a:prstGeom prst="rect">
              <a:avLst/>
            </a:prstGeom>
          </p:spPr>
        </p:pic>
        <p:pic>
          <p:nvPicPr>
            <p:cNvPr id="7" name="Picture 6" descr="diewelt.png"/>
            <p:cNvPicPr>
              <a:picLocks noChangeAspect="1"/>
            </p:cNvPicPr>
            <p:nvPr/>
          </p:nvPicPr>
          <p:blipFill rotWithShape="1">
            <a:blip r:embed="rId6">
              <a:extLst>
                <a:ext uri="{28A0092B-C50C-407E-A947-70E740481C1C}">
                  <a14:useLocalDpi xmlns:a14="http://schemas.microsoft.com/office/drawing/2010/main" val="0"/>
                </a:ext>
              </a:extLst>
            </a:blip>
            <a:srcRect l="1803" t="10517" r="9529"/>
            <a:stretch/>
          </p:blipFill>
          <p:spPr>
            <a:xfrm rot="600000">
              <a:off x="90970" y="4700861"/>
              <a:ext cx="6434666" cy="1610691"/>
            </a:xfrm>
            <a:prstGeom prst="rect">
              <a:avLst/>
            </a:prstGeom>
          </p:spPr>
        </p:pic>
        <p:pic>
          <p:nvPicPr>
            <p:cNvPr id="11" name="Picture 10" descr="german globe.png"/>
            <p:cNvPicPr>
              <a:picLocks noChangeAspect="1"/>
            </p:cNvPicPr>
            <p:nvPr/>
          </p:nvPicPr>
          <p:blipFill rotWithShape="1">
            <a:blip r:embed="rId7">
              <a:extLst>
                <a:ext uri="{28A0092B-C50C-407E-A947-70E740481C1C}">
                  <a14:useLocalDpi xmlns:a14="http://schemas.microsoft.com/office/drawing/2010/main" val="0"/>
                </a:ext>
              </a:extLst>
            </a:blip>
            <a:srcRect l="25706" b="13085"/>
            <a:stretch/>
          </p:blipFill>
          <p:spPr>
            <a:xfrm rot="21300000">
              <a:off x="4215285" y="3243572"/>
              <a:ext cx="4445353" cy="2756515"/>
            </a:xfrm>
            <a:prstGeom prst="rect">
              <a:avLst/>
            </a:prstGeom>
          </p:spPr>
        </p:pic>
      </p:grpSp>
    </p:spTree>
    <p:extLst>
      <p:ext uri="{BB962C8B-B14F-4D97-AF65-F5344CB8AC3E}">
        <p14:creationId xmlns:p14="http://schemas.microsoft.com/office/powerpoint/2010/main" val="996500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p:cNvSpPr>
            <a:spLocks noGrp="1"/>
          </p:cNvSpPr>
          <p:nvPr>
            <p:ph type="title"/>
          </p:nvPr>
        </p:nvSpPr>
        <p:spPr/>
        <p:txBody>
          <a:bodyPr anchor="b">
            <a:normAutofit/>
          </a:bodyPr>
          <a:lstStyle/>
          <a:p>
            <a:r>
              <a:rPr lang="en-US" b="1" spc="-150" dirty="0">
                <a:solidFill>
                  <a:srgbClr val="F8971D"/>
                </a:solidFill>
                <a:effectLst>
                  <a:outerShdw blurRad="50800" dist="38100" dir="2700000" algn="tl" rotWithShape="0">
                    <a:srgbClr val="000000">
                      <a:alpha val="43000"/>
                    </a:srgbClr>
                  </a:outerShdw>
                </a:effectLst>
                <a:latin typeface="Arial"/>
              </a:rPr>
              <a:t>Alberta GHG increase in context</a:t>
            </a:r>
          </a:p>
        </p:txBody>
      </p:sp>
      <p:sp>
        <p:nvSpPr>
          <p:cNvPr id="2" name="Slide Number Placeholder 1"/>
          <p:cNvSpPr>
            <a:spLocks noGrp="1"/>
          </p:cNvSpPr>
          <p:nvPr>
            <p:ph type="sldNum" sz="quarter" idx="4"/>
          </p:nvPr>
        </p:nvSpPr>
        <p:spPr/>
        <p:txBody>
          <a:bodyPr/>
          <a:lstStyle/>
          <a:p>
            <a:fld id="{0165B7C2-3226-754E-A4F2-C2B315718F1D}" type="slidenum">
              <a:rPr lang="en-US" smtClean="0"/>
              <a:pPr/>
              <a:t>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683497631"/>
              </p:ext>
            </p:extLst>
          </p:nvPr>
        </p:nvGraphicFramePr>
        <p:xfrm>
          <a:off x="457201" y="1247775"/>
          <a:ext cx="8229600" cy="5287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92456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p:cNvSpPr>
            <a:spLocks noGrp="1"/>
          </p:cNvSpPr>
          <p:nvPr>
            <p:ph type="title"/>
          </p:nvPr>
        </p:nvSpPr>
        <p:spPr/>
        <p:txBody>
          <a:bodyPr anchor="b">
            <a:normAutofit/>
          </a:bodyPr>
          <a:lstStyle/>
          <a:p>
            <a:pPr algn="l"/>
            <a:r>
              <a:rPr lang="en-US" b="1" spc="-200" dirty="0" err="1" smtClean="0">
                <a:effectLst>
                  <a:outerShdw blurRad="50800" dist="38100" dir="2700000" algn="tl" rotWithShape="0">
                    <a:srgbClr val="000000">
                      <a:alpha val="43000"/>
                    </a:srgbClr>
                  </a:outerShdw>
                </a:effectLst>
                <a:latin typeface="Arial"/>
              </a:rPr>
              <a:t>Oilsands</a:t>
            </a:r>
            <a:r>
              <a:rPr lang="en-US" b="1" spc="-200" dirty="0" smtClean="0">
                <a:effectLst>
                  <a:outerShdw blurRad="50800" dist="38100" dir="2700000" algn="tl" rotWithShape="0">
                    <a:srgbClr val="000000">
                      <a:alpha val="43000"/>
                    </a:srgbClr>
                  </a:outerShdw>
                </a:effectLst>
                <a:latin typeface="Arial"/>
              </a:rPr>
              <a:t> emissions trends</a:t>
            </a:r>
            <a:endParaRPr lang="en-US" sz="1600" b="1" spc="-200" dirty="0">
              <a:solidFill>
                <a:schemeClr val="bg1"/>
              </a:solidFill>
              <a:effectLst>
                <a:outerShdw blurRad="50800" dist="38100" dir="2700000" algn="tl" rotWithShape="0">
                  <a:srgbClr val="000000">
                    <a:alpha val="43000"/>
                  </a:srgbClr>
                </a:outerShdw>
              </a:effectLst>
              <a:latin typeface="Arial"/>
            </a:endParaRPr>
          </a:p>
        </p:txBody>
      </p:sp>
      <p:sp>
        <p:nvSpPr>
          <p:cNvPr id="2" name="Slide Number Placeholder 1"/>
          <p:cNvSpPr>
            <a:spLocks noGrp="1"/>
          </p:cNvSpPr>
          <p:nvPr>
            <p:ph type="sldNum" sz="quarter" idx="4"/>
          </p:nvPr>
        </p:nvSpPr>
        <p:spPr/>
        <p:txBody>
          <a:bodyPr/>
          <a:lstStyle/>
          <a:p>
            <a:fld id="{0165B7C2-3226-754E-A4F2-C2B315718F1D}" type="slidenum">
              <a:rPr lang="en-US" smtClean="0"/>
              <a:pPr/>
              <a:t>5</a:t>
            </a:fld>
            <a:endParaRPr lang="en-US"/>
          </a:p>
        </p:txBody>
      </p:sp>
      <p:sp>
        <p:nvSpPr>
          <p:cNvPr id="7" name="TextBox 14"/>
          <p:cNvSpPr txBox="1">
            <a:spLocks noChangeArrowheads="1"/>
          </p:cNvSpPr>
          <p:nvPr/>
        </p:nvSpPr>
        <p:spPr bwMode="auto">
          <a:xfrm>
            <a:off x="972609" y="6343121"/>
            <a:ext cx="68675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cs typeface="Arial" charset="0"/>
              </a:rPr>
              <a:t>Source: </a:t>
            </a:r>
            <a:r>
              <a:rPr lang="en-CA" sz="1000" dirty="0">
                <a:cs typeface="Arial" charset="0"/>
              </a:rPr>
              <a:t>Environment Canada National Inventory (1990-2008), Environment Canada </a:t>
            </a:r>
            <a:r>
              <a:rPr lang="en-CA" sz="1000" dirty="0" smtClean="0">
                <a:cs typeface="Arial" charset="0"/>
              </a:rPr>
              <a:t>GHG Forecast 2012</a:t>
            </a:r>
            <a:endParaRPr lang="en-US" sz="1000" dirty="0">
              <a:cs typeface="Arial" charset="0"/>
            </a:endParaRPr>
          </a:p>
        </p:txBody>
      </p:sp>
      <p:pic>
        <p:nvPicPr>
          <p:cNvPr id="8" name="Picture 7"/>
          <p:cNvPicPr>
            <a:picLocks noChangeAspect="1"/>
          </p:cNvPicPr>
          <p:nvPr/>
        </p:nvPicPr>
        <p:blipFill rotWithShape="1">
          <a:blip r:embed="rId2"/>
          <a:srcRect l="1646" t="10395" r="4992"/>
          <a:stretch/>
        </p:blipFill>
        <p:spPr>
          <a:xfrm>
            <a:off x="812801" y="1263975"/>
            <a:ext cx="7126111" cy="5098168"/>
          </a:xfrm>
          <a:prstGeom prst="rect">
            <a:avLst/>
          </a:prstGeom>
        </p:spPr>
      </p:pic>
    </p:spTree>
    <p:extLst>
      <p:ext uri="{BB962C8B-B14F-4D97-AF65-F5344CB8AC3E}">
        <p14:creationId xmlns:p14="http://schemas.microsoft.com/office/powerpoint/2010/main" val="1278599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40" y="1777268"/>
            <a:ext cx="7809764" cy="4755118"/>
          </a:xfrm>
          <a:prstGeom prst="rect">
            <a:avLst/>
          </a:prstGeom>
        </p:spPr>
      </p:pic>
      <p:sp>
        <p:nvSpPr>
          <p:cNvPr id="18" name="Title 2"/>
          <p:cNvSpPr>
            <a:spLocks noGrp="1"/>
          </p:cNvSpPr>
          <p:nvPr>
            <p:ph type="title"/>
          </p:nvPr>
        </p:nvSpPr>
        <p:spPr/>
        <p:txBody>
          <a:bodyPr anchor="b">
            <a:normAutofit/>
          </a:bodyPr>
          <a:lstStyle/>
          <a:p>
            <a:r>
              <a:rPr lang="en-US" b="1" spc="-200" dirty="0">
                <a:effectLst>
                  <a:outerShdw blurRad="50800" dist="38100" dir="2700000" algn="tl" rotWithShape="0">
                    <a:srgbClr val="000000">
                      <a:alpha val="43000"/>
                    </a:srgbClr>
                  </a:outerShdw>
                </a:effectLst>
                <a:latin typeface="Arial"/>
              </a:rPr>
              <a:t>Woodland caribou in </a:t>
            </a:r>
            <a:r>
              <a:rPr lang="en-US" b="1" spc="-200" dirty="0" smtClean="0">
                <a:effectLst>
                  <a:outerShdw blurRad="50800" dist="38100" dir="2700000" algn="tl" rotWithShape="0">
                    <a:srgbClr val="000000">
                      <a:alpha val="43000"/>
                    </a:srgbClr>
                  </a:outerShdw>
                </a:effectLst>
                <a:latin typeface="Arial"/>
              </a:rPr>
              <a:t>decline</a:t>
            </a:r>
            <a:endParaRPr lang="en-US" sz="1600" b="1" spc="-200" dirty="0">
              <a:solidFill>
                <a:schemeClr val="bg1"/>
              </a:solidFill>
              <a:effectLst>
                <a:outerShdw blurRad="50800" dist="38100" dir="2700000" algn="tl" rotWithShape="0">
                  <a:srgbClr val="000000">
                    <a:alpha val="43000"/>
                  </a:srgbClr>
                </a:outerShdw>
              </a:effectLst>
              <a:latin typeface="Arial"/>
            </a:endParaRPr>
          </a:p>
        </p:txBody>
      </p:sp>
      <p:sp>
        <p:nvSpPr>
          <p:cNvPr id="2" name="Slide Number Placeholder 1"/>
          <p:cNvSpPr>
            <a:spLocks noGrp="1"/>
          </p:cNvSpPr>
          <p:nvPr>
            <p:ph type="sldNum" sz="quarter" idx="4"/>
          </p:nvPr>
        </p:nvSpPr>
        <p:spPr/>
        <p:txBody>
          <a:bodyPr/>
          <a:lstStyle/>
          <a:p>
            <a:fld id="{0165B7C2-3226-754E-A4F2-C2B315718F1D}" type="slidenum">
              <a:rPr lang="en-US" smtClean="0"/>
              <a:pPr/>
              <a:t>6</a:t>
            </a:fld>
            <a:endParaRPr lang="en-US"/>
          </a:p>
        </p:txBody>
      </p:sp>
      <p:sp>
        <p:nvSpPr>
          <p:cNvPr id="9" name="Text Box 4"/>
          <p:cNvSpPr txBox="1">
            <a:spLocks noChangeArrowheads="1"/>
          </p:cNvSpPr>
          <p:nvPr/>
        </p:nvSpPr>
        <p:spPr bwMode="auto">
          <a:xfrm>
            <a:off x="1295400" y="6391275"/>
            <a:ext cx="579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000" dirty="0">
                <a:latin typeface="Arial"/>
                <a:cs typeface="Arial"/>
              </a:rPr>
              <a:t>Source: Alberta Woodland Caribou Recovery Team. Alberta Woodland Caribou Recovery Plan 2004/05 – 2013/14 (2005). Alberta Caribou </a:t>
            </a:r>
            <a:r>
              <a:rPr lang="en-US" sz="1000" dirty="0" smtClean="0">
                <a:latin typeface="Arial"/>
                <a:cs typeface="Arial"/>
              </a:rPr>
              <a:t>Committee </a:t>
            </a:r>
            <a:r>
              <a:rPr lang="en-US" sz="1000" dirty="0">
                <a:latin typeface="Arial"/>
                <a:cs typeface="Arial"/>
              </a:rPr>
              <a:t>(DRAFT) unpublished </a:t>
            </a:r>
            <a:r>
              <a:rPr lang="en-US" sz="1000" dirty="0" smtClean="0">
                <a:latin typeface="Arial"/>
                <a:cs typeface="Arial"/>
              </a:rPr>
              <a:t>data </a:t>
            </a:r>
            <a:r>
              <a:rPr lang="en-US" sz="1000" dirty="0">
                <a:latin typeface="Arial"/>
                <a:cs typeface="Arial"/>
              </a:rPr>
              <a:t>2005-2008</a:t>
            </a:r>
          </a:p>
        </p:txBody>
      </p:sp>
      <p:sp>
        <p:nvSpPr>
          <p:cNvPr id="10" name="Text Box 9"/>
          <p:cNvSpPr txBox="1">
            <a:spLocks noChangeArrowheads="1"/>
          </p:cNvSpPr>
          <p:nvPr/>
        </p:nvSpPr>
        <p:spPr bwMode="auto">
          <a:xfrm>
            <a:off x="1480797" y="4267200"/>
            <a:ext cx="44196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spcBef>
                <a:spcPct val="50000"/>
              </a:spcBef>
            </a:pPr>
            <a:r>
              <a:rPr lang="en-US" sz="1800" b="1" dirty="0">
                <a:latin typeface="Arial"/>
                <a:cs typeface="Arial"/>
              </a:rPr>
              <a:t>East Side Athabasca Herd</a:t>
            </a:r>
          </a:p>
          <a:p>
            <a:pPr algn="r" eaLnBrk="1" hangingPunct="1">
              <a:spcBef>
                <a:spcPct val="50000"/>
              </a:spcBef>
            </a:pPr>
            <a:r>
              <a:rPr lang="en-US" sz="1800" b="1" dirty="0">
                <a:latin typeface="Arial"/>
                <a:cs typeface="Arial"/>
              </a:rPr>
              <a:t>~ 65% decline in 16 years</a:t>
            </a:r>
          </a:p>
        </p:txBody>
      </p:sp>
      <p:pic>
        <p:nvPicPr>
          <p:cNvPr id="11" name="Picture 10" descr="Screen Shot 2011-09-02 at 3.54.1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5980" y="1207911"/>
            <a:ext cx="3774888" cy="2064263"/>
          </a:xfrm>
          <a:prstGeom prst="rect">
            <a:avLst/>
          </a:prstGeom>
        </p:spPr>
      </p:pic>
    </p:spTree>
    <p:extLst>
      <p:ext uri="{BB962C8B-B14F-4D97-AF65-F5344CB8AC3E}">
        <p14:creationId xmlns:p14="http://schemas.microsoft.com/office/powerpoint/2010/main" val="37407056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effectLst>
                  <a:outerShdw blurRad="50800" dist="38100" dir="2700000" algn="tl" rotWithShape="0">
                    <a:srgbClr val="000000">
                      <a:alpha val="43000"/>
                    </a:srgbClr>
                  </a:outerShdw>
                </a:effectLst>
                <a:latin typeface="Arial"/>
              </a:rPr>
              <a:t>Solving the Puzzle: </a:t>
            </a:r>
            <a:r>
              <a:rPr lang="en-CA"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rPr>
              <a:t>c</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ontext</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280727" y="1254126"/>
            <a:ext cx="3530141" cy="4565650"/>
          </a:xfrm>
        </p:spPr>
      </p:pic>
      <p:sp>
        <p:nvSpPr>
          <p:cNvPr id="4" name="Slide Number Placeholder 3"/>
          <p:cNvSpPr>
            <a:spLocks noGrp="1"/>
          </p:cNvSpPr>
          <p:nvPr>
            <p:ph type="sldNum" sz="quarter" idx="4"/>
          </p:nvPr>
        </p:nvSpPr>
        <p:spPr/>
        <p:txBody>
          <a:bodyPr/>
          <a:lstStyle/>
          <a:p>
            <a:fld id="{0165B7C2-3226-754E-A4F2-C2B315718F1D}" type="slidenum">
              <a:rPr lang="en-US" smtClean="0"/>
              <a:pPr/>
              <a:t>7</a:t>
            </a:fld>
            <a:endParaRPr lang="en-US" dirty="0"/>
          </a:p>
        </p:txBody>
      </p:sp>
      <p:sp>
        <p:nvSpPr>
          <p:cNvPr id="6" name="TextBox 5"/>
          <p:cNvSpPr txBox="1"/>
          <p:nvPr/>
        </p:nvSpPr>
        <p:spPr>
          <a:xfrm>
            <a:off x="463180" y="5695714"/>
            <a:ext cx="4392997" cy="769441"/>
          </a:xfrm>
          <a:prstGeom prst="rect">
            <a:avLst/>
          </a:prstGeom>
          <a:noFill/>
        </p:spPr>
        <p:txBody>
          <a:bodyPr wrap="none" rtlCol="0">
            <a:spAutoFit/>
          </a:bodyPr>
          <a:lstStyle/>
          <a:p>
            <a:r>
              <a:rPr lang="en-US" sz="2200" dirty="0" smtClean="0">
                <a:solidFill>
                  <a:schemeClr val="accent6"/>
                </a:solidFill>
                <a:latin typeface="Arial" pitchFamily="34" charset="0"/>
                <a:cs typeface="Arial" pitchFamily="34" charset="0"/>
              </a:rPr>
              <a:t>Download </a:t>
            </a:r>
            <a:r>
              <a:rPr lang="en-US" sz="2200" i="1" dirty="0">
                <a:solidFill>
                  <a:schemeClr val="accent6"/>
                </a:solidFill>
                <a:latin typeface="Arial" pitchFamily="34" charset="0"/>
                <a:cs typeface="Arial" pitchFamily="34" charset="0"/>
              </a:rPr>
              <a:t>S</a:t>
            </a:r>
            <a:r>
              <a:rPr lang="en-US" sz="2200" i="1" dirty="0" smtClean="0">
                <a:solidFill>
                  <a:schemeClr val="accent6"/>
                </a:solidFill>
                <a:latin typeface="Arial" pitchFamily="34" charset="0"/>
                <a:cs typeface="Arial" pitchFamily="34" charset="0"/>
              </a:rPr>
              <a:t>olving the Puzzle </a:t>
            </a:r>
            <a:r>
              <a:rPr lang="en-US" sz="2200" dirty="0" smtClean="0">
                <a:solidFill>
                  <a:schemeClr val="accent6"/>
                </a:solidFill>
                <a:latin typeface="Arial" pitchFamily="34" charset="0"/>
                <a:cs typeface="Arial" pitchFamily="34" charset="0"/>
              </a:rPr>
              <a:t>at:</a:t>
            </a:r>
          </a:p>
          <a:p>
            <a:r>
              <a:rPr lang="en-US" sz="2200" dirty="0" smtClean="0">
                <a:solidFill>
                  <a:srgbClr val="1259CC"/>
                </a:solidFill>
                <a:latin typeface="Arial" pitchFamily="34" charset="0"/>
                <a:cs typeface="Arial" pitchFamily="34" charset="0"/>
              </a:rPr>
              <a:t>http</a:t>
            </a:r>
            <a:r>
              <a:rPr lang="en-US" sz="2200" dirty="0">
                <a:solidFill>
                  <a:srgbClr val="1259CC"/>
                </a:solidFill>
                <a:latin typeface="Arial" pitchFamily="34" charset="0"/>
                <a:cs typeface="Arial" pitchFamily="34" charset="0"/>
              </a:rPr>
              <a:t>://</a:t>
            </a:r>
            <a:r>
              <a:rPr lang="en-US" sz="2200" dirty="0" smtClean="0">
                <a:solidFill>
                  <a:srgbClr val="1259CC"/>
                </a:solidFill>
                <a:latin typeface="Arial" pitchFamily="34" charset="0"/>
                <a:cs typeface="Arial" pitchFamily="34" charset="0"/>
              </a:rPr>
              <a:t>www.pembina.org/pub/2210</a:t>
            </a:r>
            <a:endParaRPr lang="en-US" sz="2200" dirty="0">
              <a:solidFill>
                <a:srgbClr val="1259CC"/>
              </a:solidFill>
              <a:latin typeface="Arial" pitchFamily="34" charset="0"/>
              <a:cs typeface="Arial" pitchFamily="34" charset="0"/>
            </a:endParaRPr>
          </a:p>
        </p:txBody>
      </p:sp>
      <p:sp>
        <p:nvSpPr>
          <p:cNvPr id="7" name="Content Placeholder 2"/>
          <p:cNvSpPr txBox="1">
            <a:spLocks/>
          </p:cNvSpPr>
          <p:nvPr/>
        </p:nvSpPr>
        <p:spPr>
          <a:xfrm>
            <a:off x="322069" y="1253467"/>
            <a:ext cx="4745232" cy="4306311"/>
          </a:xfrm>
          <a:prstGeom prst="rect">
            <a:avLst/>
          </a:prstGeom>
          <a:solidFill>
            <a:srgbClr val="005A9C">
              <a:alpha val="74118"/>
            </a:srgbClr>
          </a:solidFill>
        </p:spPr>
        <p:txBody>
          <a:bodyPr vert="horz" lIns="91440" tIns="45720" rIns="180000" bIns="45720" rtlCol="0">
            <a:noAutofit/>
          </a:bodyPr>
          <a:lstStyle>
            <a:lvl1pPr marL="342900" indent="-342900" algn="l" defTabSz="457200" rtl="0" eaLnBrk="1" latinLnBrk="0" hangingPunct="1">
              <a:spcBef>
                <a:spcPct val="20000"/>
              </a:spcBef>
              <a:buFont typeface="Arial"/>
              <a:buChar char="•"/>
              <a:defRPr sz="2800" kern="1200">
                <a:solidFill>
                  <a:schemeClr val="bg1"/>
                </a:solidFill>
                <a:effectLst>
                  <a:outerShdw blurRad="38100" dist="38100" dir="2700000" algn="tl">
                    <a:srgbClr val="000000">
                      <a:alpha val="43137"/>
                    </a:srgbClr>
                  </a:outerShdw>
                </a:effectLst>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bg1"/>
                </a:solidFill>
                <a:effectLst>
                  <a:outerShdw blurRad="38100" dist="38100" dir="2700000" algn="tl">
                    <a:srgbClr val="000000">
                      <a:alpha val="43137"/>
                    </a:srgbClr>
                  </a:outerShdw>
                </a:effectLst>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bg1"/>
                </a:solidFill>
                <a:effectLst>
                  <a:outerShdw blurRad="38100" dist="38100" dir="2700000" algn="tl">
                    <a:srgbClr val="000000">
                      <a:alpha val="43137"/>
                    </a:srgbClr>
                  </a:outerShdw>
                </a:effectLst>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bg1"/>
                </a:solidFill>
                <a:effectLst>
                  <a:outerShdw blurRad="38100" dist="38100" dir="2700000" algn="tl">
                    <a:srgbClr val="000000">
                      <a:alpha val="43137"/>
                    </a:srgbClr>
                  </a:outerShdw>
                </a:effectLst>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bg1"/>
                </a:solidFill>
                <a:effectLst>
                  <a:outerShdw blurRad="38100" dist="38100" dir="2700000" algn="tl">
                    <a:srgbClr val="000000">
                      <a:alpha val="43137"/>
                    </a:srgbClr>
                  </a:outerShdw>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Move the polarized debate to discussion about addressing impacts</a:t>
            </a:r>
          </a:p>
          <a:p>
            <a:r>
              <a:rPr lang="en-CA" i="1" dirty="0"/>
              <a:t>Solving the Puzzle </a:t>
            </a:r>
            <a:r>
              <a:rPr lang="en-CA" dirty="0"/>
              <a:t>outlines 19 policy solutions to </a:t>
            </a:r>
            <a:r>
              <a:rPr lang="en-CA" dirty="0" err="1"/>
              <a:t>oilsands</a:t>
            </a:r>
            <a:r>
              <a:rPr lang="en-CA" dirty="0"/>
              <a:t> impacts</a:t>
            </a:r>
          </a:p>
          <a:p>
            <a:r>
              <a:rPr lang="en-CA" dirty="0"/>
              <a:t>Released in April 2011</a:t>
            </a:r>
          </a:p>
          <a:p>
            <a:pPr marL="0" indent="0">
              <a:buNone/>
            </a:pPr>
            <a:endParaRPr lang="en-US" dirty="0"/>
          </a:p>
        </p:txBody>
      </p:sp>
    </p:spTree>
    <p:extLst>
      <p:ext uri="{BB962C8B-B14F-4D97-AF65-F5344CB8AC3E}">
        <p14:creationId xmlns:p14="http://schemas.microsoft.com/office/powerpoint/2010/main" val="15676513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effectLst>
                  <a:outerShdw blurRad="50800" dist="38100" dir="2700000" algn="tl" rotWithShape="0">
                    <a:srgbClr val="000000">
                      <a:alpha val="43000"/>
                    </a:srgbClr>
                  </a:outerShdw>
                </a:effectLst>
                <a:latin typeface="Arial"/>
              </a:rPr>
              <a:t>Solving the Puzzle: </a:t>
            </a:r>
            <a:r>
              <a:rPr lang="en-CA"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rPr>
              <a:t>c</a:t>
            </a:r>
            <a:r>
              <a:rPr lang="en-CA" sz="3200" dirty="0" smtClean="0">
                <a:solidFill>
                  <a:schemeClr val="bg1"/>
                </a:solidFill>
                <a:effectLst>
                  <a:outerShdw blurRad="50800" dist="38100" dir="2700000" algn="tl" rotWithShape="0">
                    <a:srgbClr val="000000">
                      <a:alpha val="43000"/>
                    </a:srgbClr>
                  </a:outerShdw>
                </a:effectLst>
                <a:latin typeface="Arial" pitchFamily="34" charset="0"/>
                <a:cs typeface="Arial" pitchFamily="34" charset="0"/>
              </a:rPr>
              <a:t>ontext</a:t>
            </a:r>
            <a:endParaRPr lang="en-US" sz="3200" dirty="0">
              <a:solidFill>
                <a:schemeClr val="bg1"/>
              </a:solidFill>
              <a:effectLst>
                <a:outerShdw blurRad="50800" dist="38100" dir="2700000" algn="tl" rotWithShape="0">
                  <a:srgbClr val="000000">
                    <a:alpha val="43000"/>
                  </a:srgbClr>
                </a:outerShdw>
              </a:effectLst>
              <a:latin typeface="Arial" pitchFamily="34" charset="0"/>
              <a:cs typeface="Arial" pitchFamily="34" charset="0"/>
            </a:endParaRPr>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280727" y="1254126"/>
            <a:ext cx="3530141" cy="4565650"/>
          </a:xfrm>
        </p:spPr>
      </p:pic>
      <p:sp>
        <p:nvSpPr>
          <p:cNvPr id="4" name="Slide Number Placeholder 3"/>
          <p:cNvSpPr>
            <a:spLocks noGrp="1"/>
          </p:cNvSpPr>
          <p:nvPr>
            <p:ph type="sldNum" sz="quarter" idx="4"/>
          </p:nvPr>
        </p:nvSpPr>
        <p:spPr/>
        <p:txBody>
          <a:bodyPr/>
          <a:lstStyle/>
          <a:p>
            <a:fld id="{0165B7C2-3226-754E-A4F2-C2B315718F1D}" type="slidenum">
              <a:rPr lang="en-US" smtClean="0"/>
              <a:pPr/>
              <a:t>8</a:t>
            </a:fld>
            <a:endParaRPr lang="en-US" dirty="0"/>
          </a:p>
        </p:txBody>
      </p:sp>
      <p:sp>
        <p:nvSpPr>
          <p:cNvPr id="7" name="Content Placeholder 2"/>
          <p:cNvSpPr txBox="1">
            <a:spLocks/>
          </p:cNvSpPr>
          <p:nvPr/>
        </p:nvSpPr>
        <p:spPr>
          <a:xfrm>
            <a:off x="322069" y="1253467"/>
            <a:ext cx="4745232" cy="5108676"/>
          </a:xfrm>
          <a:prstGeom prst="rect">
            <a:avLst/>
          </a:prstGeom>
          <a:solidFill>
            <a:srgbClr val="005A9C">
              <a:alpha val="74118"/>
            </a:srgbClr>
          </a:solidFill>
        </p:spPr>
        <p:txBody>
          <a:bodyPr vert="horz" lIns="91440" tIns="45720" rIns="180000" bIns="45720" rtlCol="0">
            <a:noAutofit/>
          </a:bodyPr>
          <a:lstStyle>
            <a:lvl1pPr marL="342900" indent="-342900" algn="l" defTabSz="457200" rtl="0" eaLnBrk="1" latinLnBrk="0" hangingPunct="1">
              <a:spcBef>
                <a:spcPct val="20000"/>
              </a:spcBef>
              <a:buFont typeface="Arial"/>
              <a:buChar char="•"/>
              <a:defRPr sz="2800" kern="1200">
                <a:solidFill>
                  <a:schemeClr val="bg1"/>
                </a:solidFill>
                <a:effectLst>
                  <a:outerShdw blurRad="38100" dist="38100" dir="2700000" algn="tl">
                    <a:srgbClr val="000000">
                      <a:alpha val="43137"/>
                    </a:srgbClr>
                  </a:outerShdw>
                </a:effectLst>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bg1"/>
                </a:solidFill>
                <a:effectLst>
                  <a:outerShdw blurRad="38100" dist="38100" dir="2700000" algn="tl">
                    <a:srgbClr val="000000">
                      <a:alpha val="43137"/>
                    </a:srgbClr>
                  </a:outerShdw>
                </a:effectLst>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bg1"/>
                </a:solidFill>
                <a:effectLst>
                  <a:outerShdw blurRad="38100" dist="38100" dir="2700000" algn="tl">
                    <a:srgbClr val="000000">
                      <a:alpha val="43137"/>
                    </a:srgbClr>
                  </a:outerShdw>
                </a:effectLst>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bg1"/>
                </a:solidFill>
                <a:effectLst>
                  <a:outerShdw blurRad="38100" dist="38100" dir="2700000" algn="tl">
                    <a:srgbClr val="000000">
                      <a:alpha val="43137"/>
                    </a:srgbClr>
                  </a:outerShdw>
                </a:effectLst>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bg1"/>
                </a:solidFill>
                <a:effectLst>
                  <a:outerShdw blurRad="38100" dist="38100" dir="2700000" algn="tl">
                    <a:srgbClr val="000000">
                      <a:alpha val="43137"/>
                    </a:srgbClr>
                  </a:outerShdw>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CA" dirty="0" smtClean="0"/>
              <a:t>Legitimate concerns about </a:t>
            </a:r>
            <a:r>
              <a:rPr lang="en-CA" dirty="0" err="1" smtClean="0"/>
              <a:t>oilsands</a:t>
            </a:r>
            <a:r>
              <a:rPr lang="en-CA" dirty="0" smtClean="0"/>
              <a:t> environmental management</a:t>
            </a:r>
          </a:p>
          <a:p>
            <a:pPr>
              <a:spcBef>
                <a:spcPts val="0"/>
              </a:spcBef>
              <a:spcAft>
                <a:spcPts val="1200"/>
              </a:spcAft>
            </a:pPr>
            <a:r>
              <a:rPr lang="en-CA" dirty="0" smtClean="0"/>
              <a:t>Opposition to oilsands and related infrastructure increasing</a:t>
            </a:r>
          </a:p>
          <a:p>
            <a:pPr>
              <a:spcBef>
                <a:spcPts val="0"/>
              </a:spcBef>
              <a:spcAft>
                <a:spcPts val="1200"/>
              </a:spcAft>
            </a:pPr>
            <a:r>
              <a:rPr lang="en-CA" dirty="0" smtClean="0"/>
              <a:t>Most concerns have solutions that can be addressed through stronger regulation</a:t>
            </a:r>
          </a:p>
          <a:p>
            <a:pPr marL="0" indent="0">
              <a:buNone/>
            </a:pPr>
            <a:endParaRPr lang="en-US" dirty="0"/>
          </a:p>
        </p:txBody>
      </p:sp>
    </p:spTree>
    <p:extLst>
      <p:ext uri="{BB962C8B-B14F-4D97-AF65-F5344CB8AC3E}">
        <p14:creationId xmlns:p14="http://schemas.microsoft.com/office/powerpoint/2010/main" val="15784241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effectLst>
                  <a:outerShdw blurRad="50800" dist="38100" dir="2700000" algn="tl" rotWithShape="0">
                    <a:srgbClr val="000000">
                      <a:alpha val="43000"/>
                    </a:srgbClr>
                  </a:outerShdw>
                </a:effectLst>
                <a:latin typeface="Arial"/>
              </a:rPr>
              <a:t>Solving the Puzzle: </a:t>
            </a:r>
            <a:r>
              <a:rPr lang="en-CA" dirty="0" smtClean="0">
                <a:solidFill>
                  <a:schemeClr val="bg1"/>
                </a:solidFill>
                <a:latin typeface="Arial" pitchFamily="34" charset="0"/>
                <a:cs typeface="Arial" pitchFamily="34" charset="0"/>
              </a:rPr>
              <a:t>progress</a:t>
            </a:r>
            <a:endParaRPr lang="en-US" dirty="0"/>
          </a:p>
        </p:txBody>
      </p:sp>
      <p:sp>
        <p:nvSpPr>
          <p:cNvPr id="4" name="Slide Number Placeholder 3"/>
          <p:cNvSpPr>
            <a:spLocks noGrp="1"/>
          </p:cNvSpPr>
          <p:nvPr>
            <p:ph type="sldNum" sz="quarter" idx="4"/>
          </p:nvPr>
        </p:nvSpPr>
        <p:spPr/>
        <p:txBody>
          <a:bodyPr/>
          <a:lstStyle/>
          <a:p>
            <a:fld id="{0165B7C2-3226-754E-A4F2-C2B315718F1D}" type="slidenum">
              <a:rPr lang="en-US" smtClean="0"/>
              <a:pPr/>
              <a:t>9</a:t>
            </a:fld>
            <a:endParaRPr lang="en-US" dirty="0"/>
          </a:p>
        </p:txBody>
      </p:sp>
      <p:sp>
        <p:nvSpPr>
          <p:cNvPr id="33" name="TextBox 32"/>
          <p:cNvSpPr txBox="1"/>
          <p:nvPr/>
        </p:nvSpPr>
        <p:spPr>
          <a:xfrm>
            <a:off x="323509" y="2075795"/>
            <a:ext cx="3273778" cy="3427538"/>
          </a:xfrm>
          <a:prstGeom prst="rect">
            <a:avLst/>
          </a:prstGeom>
          <a:noFill/>
        </p:spPr>
        <p:txBody>
          <a:bodyPr wrap="square" rtlCol="0">
            <a:noAutofit/>
          </a:bodyPr>
          <a:lstStyle/>
          <a:p>
            <a:pPr>
              <a:spcAft>
                <a:spcPts val="1200"/>
              </a:spcAft>
            </a:pPr>
            <a:r>
              <a:rPr lang="en-CA" sz="3200" b="1" spc="-230" dirty="0" smtClean="0">
                <a:solidFill>
                  <a:srgbClr val="449539"/>
                </a:solidFill>
                <a:latin typeface="Arial"/>
                <a:cs typeface="Arial"/>
              </a:rPr>
              <a:t>SUBSTANTIAL</a:t>
            </a:r>
          </a:p>
          <a:p>
            <a:pPr lvl="0">
              <a:lnSpc>
                <a:spcPct val="300000"/>
              </a:lnSpc>
            </a:pPr>
            <a:r>
              <a:rPr lang="en-CA" sz="3200" b="1" spc="-200" dirty="0" smtClean="0">
                <a:solidFill>
                  <a:srgbClr val="F8971D"/>
                </a:solidFill>
                <a:latin typeface="Arial"/>
                <a:cs typeface="Arial"/>
              </a:rPr>
              <a:t>MODERATE</a:t>
            </a:r>
          </a:p>
          <a:p>
            <a:pPr>
              <a:lnSpc>
                <a:spcPct val="300000"/>
              </a:lnSpc>
            </a:pPr>
            <a:r>
              <a:rPr lang="en-CA" sz="3200" b="1" spc="-200" dirty="0" smtClean="0">
                <a:solidFill>
                  <a:srgbClr val="D2232A"/>
                </a:solidFill>
                <a:latin typeface="Arial"/>
                <a:cs typeface="Arial"/>
              </a:rPr>
              <a:t>LIMITED</a:t>
            </a:r>
            <a:endParaRPr lang="en-CA" sz="3200" b="1" spc="-230" dirty="0" smtClean="0">
              <a:solidFill>
                <a:srgbClr val="449539"/>
              </a:solidFill>
              <a:latin typeface="Arial"/>
              <a:cs typeface="Arial"/>
            </a:endParaRPr>
          </a:p>
          <a:p>
            <a:endParaRPr lang="en-US" sz="3200" b="1" dirty="0"/>
          </a:p>
        </p:txBody>
      </p:sp>
      <p:grpSp>
        <p:nvGrpSpPr>
          <p:cNvPr id="28" name="Group 27"/>
          <p:cNvGrpSpPr/>
          <p:nvPr/>
        </p:nvGrpSpPr>
        <p:grpSpPr>
          <a:xfrm>
            <a:off x="3257914" y="2075795"/>
            <a:ext cx="5763632" cy="3538633"/>
            <a:chOff x="3257914" y="2075795"/>
            <a:chExt cx="5763632" cy="3538633"/>
          </a:xfrm>
        </p:grpSpPr>
        <p:grpSp>
          <p:nvGrpSpPr>
            <p:cNvPr id="27" name="Group 26"/>
            <p:cNvGrpSpPr/>
            <p:nvPr/>
          </p:nvGrpSpPr>
          <p:grpSpPr>
            <a:xfrm>
              <a:off x="3257914" y="2218853"/>
              <a:ext cx="4574623" cy="3224506"/>
              <a:chOff x="3257914" y="2218853"/>
              <a:chExt cx="4574623" cy="3224506"/>
            </a:xfrm>
          </p:grpSpPr>
          <p:grpSp>
            <p:nvGrpSpPr>
              <p:cNvPr id="9" name="Group 8"/>
              <p:cNvGrpSpPr/>
              <p:nvPr/>
            </p:nvGrpSpPr>
            <p:grpSpPr>
              <a:xfrm>
                <a:off x="3258265" y="2218853"/>
                <a:ext cx="797201" cy="288000"/>
                <a:chOff x="3794483" y="2247075"/>
                <a:chExt cx="797201" cy="288000"/>
              </a:xfrm>
            </p:grpSpPr>
            <p:pic>
              <p:nvPicPr>
                <p:cNvPr id="6" name="Picture 5"/>
                <p:cNvPicPr>
                  <a:picLocks noChangeAspect="1"/>
                </p:cNvPicPr>
                <p:nvPr/>
              </p:nvPicPr>
              <p:blipFill>
                <a:blip r:embed="rId2"/>
                <a:stretch>
                  <a:fillRect/>
                </a:stretch>
              </p:blipFill>
              <p:spPr>
                <a:xfrm>
                  <a:off x="3794483" y="2247075"/>
                  <a:ext cx="432000" cy="288000"/>
                </a:xfrm>
                <a:prstGeom prst="rect">
                  <a:avLst/>
                </a:prstGeom>
              </p:spPr>
            </p:pic>
            <p:pic>
              <p:nvPicPr>
                <p:cNvPr id="8" name="Picture 7"/>
                <p:cNvPicPr>
                  <a:picLocks noChangeAspect="1"/>
                </p:cNvPicPr>
                <p:nvPr/>
              </p:nvPicPr>
              <p:blipFill>
                <a:blip r:embed="rId3"/>
                <a:stretch>
                  <a:fillRect/>
                </a:stretch>
              </p:blipFill>
              <p:spPr>
                <a:xfrm>
                  <a:off x="4261484" y="2251375"/>
                  <a:ext cx="330200" cy="279400"/>
                </a:xfrm>
                <a:prstGeom prst="rect">
                  <a:avLst/>
                </a:prstGeom>
              </p:spPr>
            </p:pic>
          </p:grpSp>
          <p:grpSp>
            <p:nvGrpSpPr>
              <p:cNvPr id="30" name="Group 29"/>
              <p:cNvGrpSpPr/>
              <p:nvPr/>
            </p:nvGrpSpPr>
            <p:grpSpPr>
              <a:xfrm>
                <a:off x="3257914" y="3638556"/>
                <a:ext cx="2043295" cy="330200"/>
                <a:chOff x="3794132" y="3616675"/>
                <a:chExt cx="2043295" cy="330200"/>
              </a:xfrm>
            </p:grpSpPr>
            <p:pic>
              <p:nvPicPr>
                <p:cNvPr id="10" name="Picture 9"/>
                <p:cNvPicPr>
                  <a:picLocks noChangeAspect="1"/>
                </p:cNvPicPr>
                <p:nvPr/>
              </p:nvPicPr>
              <p:blipFill>
                <a:blip r:embed="rId4"/>
                <a:stretch>
                  <a:fillRect/>
                </a:stretch>
              </p:blipFill>
              <p:spPr>
                <a:xfrm>
                  <a:off x="3794132" y="3616675"/>
                  <a:ext cx="215900" cy="330200"/>
                </a:xfrm>
                <a:prstGeom prst="rect">
                  <a:avLst/>
                </a:prstGeom>
              </p:spPr>
            </p:pic>
            <p:pic>
              <p:nvPicPr>
                <p:cNvPr id="11" name="Picture 10"/>
                <p:cNvPicPr>
                  <a:picLocks noChangeAspect="1"/>
                </p:cNvPicPr>
                <p:nvPr/>
              </p:nvPicPr>
              <p:blipFill>
                <a:blip r:embed="rId5"/>
                <a:stretch>
                  <a:fillRect/>
                </a:stretch>
              </p:blipFill>
              <p:spPr>
                <a:xfrm>
                  <a:off x="4074592" y="3661125"/>
                  <a:ext cx="419100" cy="241300"/>
                </a:xfrm>
                <a:prstGeom prst="rect">
                  <a:avLst/>
                </a:prstGeom>
              </p:spPr>
            </p:pic>
            <p:pic>
              <p:nvPicPr>
                <p:cNvPr id="12" name="Picture 11"/>
                <p:cNvPicPr>
                  <a:picLocks noChangeAspect="1"/>
                </p:cNvPicPr>
                <p:nvPr/>
              </p:nvPicPr>
              <p:blipFill>
                <a:blip r:embed="rId6"/>
                <a:stretch>
                  <a:fillRect/>
                </a:stretch>
              </p:blipFill>
              <p:spPr>
                <a:xfrm>
                  <a:off x="4558252" y="3661125"/>
                  <a:ext cx="419100" cy="241300"/>
                </a:xfrm>
                <a:prstGeom prst="rect">
                  <a:avLst/>
                </a:prstGeom>
              </p:spPr>
            </p:pic>
            <p:pic>
              <p:nvPicPr>
                <p:cNvPr id="13" name="Picture 12"/>
                <p:cNvPicPr>
                  <a:picLocks noChangeAspect="1"/>
                </p:cNvPicPr>
                <p:nvPr/>
              </p:nvPicPr>
              <p:blipFill>
                <a:blip r:embed="rId7"/>
                <a:stretch>
                  <a:fillRect/>
                </a:stretch>
              </p:blipFill>
              <p:spPr>
                <a:xfrm>
                  <a:off x="5070134" y="3642075"/>
                  <a:ext cx="330200" cy="279400"/>
                </a:xfrm>
                <a:prstGeom prst="rect">
                  <a:avLst/>
                </a:prstGeom>
              </p:spPr>
            </p:pic>
            <p:pic>
              <p:nvPicPr>
                <p:cNvPr id="14" name="Picture 13"/>
                <p:cNvPicPr>
                  <a:picLocks noChangeAspect="1"/>
                </p:cNvPicPr>
                <p:nvPr/>
              </p:nvPicPr>
              <p:blipFill>
                <a:blip r:embed="rId7"/>
                <a:stretch>
                  <a:fillRect/>
                </a:stretch>
              </p:blipFill>
              <p:spPr>
                <a:xfrm>
                  <a:off x="5507227" y="3642075"/>
                  <a:ext cx="330200" cy="279400"/>
                </a:xfrm>
                <a:prstGeom prst="rect">
                  <a:avLst/>
                </a:prstGeom>
              </p:spPr>
            </p:pic>
          </p:grpSp>
          <p:grpSp>
            <p:nvGrpSpPr>
              <p:cNvPr id="31" name="Group 30"/>
              <p:cNvGrpSpPr/>
              <p:nvPr/>
            </p:nvGrpSpPr>
            <p:grpSpPr>
              <a:xfrm>
                <a:off x="3258265" y="5100459"/>
                <a:ext cx="4574272" cy="342900"/>
                <a:chOff x="3865038" y="4874683"/>
                <a:chExt cx="4574272" cy="342900"/>
              </a:xfrm>
            </p:grpSpPr>
            <p:pic>
              <p:nvPicPr>
                <p:cNvPr id="16" name="Picture 15"/>
                <p:cNvPicPr>
                  <a:picLocks noChangeAspect="1"/>
                </p:cNvPicPr>
                <p:nvPr/>
              </p:nvPicPr>
              <p:blipFill>
                <a:blip r:embed="rId4"/>
                <a:stretch>
                  <a:fillRect/>
                </a:stretch>
              </p:blipFill>
              <p:spPr>
                <a:xfrm>
                  <a:off x="3865038" y="4881033"/>
                  <a:ext cx="215900" cy="330200"/>
                </a:xfrm>
                <a:prstGeom prst="rect">
                  <a:avLst/>
                </a:prstGeom>
              </p:spPr>
            </p:pic>
            <p:pic>
              <p:nvPicPr>
                <p:cNvPr id="19" name="Picture 18"/>
                <p:cNvPicPr>
                  <a:picLocks noChangeAspect="1"/>
                </p:cNvPicPr>
                <p:nvPr/>
              </p:nvPicPr>
              <p:blipFill>
                <a:blip r:embed="rId8"/>
                <a:stretch>
                  <a:fillRect/>
                </a:stretch>
              </p:blipFill>
              <p:spPr>
                <a:xfrm>
                  <a:off x="5231706" y="4906433"/>
                  <a:ext cx="419100" cy="279400"/>
                </a:xfrm>
                <a:prstGeom prst="rect">
                  <a:avLst/>
                </a:prstGeom>
              </p:spPr>
            </p:pic>
            <p:pic>
              <p:nvPicPr>
                <p:cNvPr id="20" name="Picture 19"/>
                <p:cNvPicPr>
                  <a:picLocks noChangeAspect="1"/>
                </p:cNvPicPr>
                <p:nvPr/>
              </p:nvPicPr>
              <p:blipFill>
                <a:blip r:embed="rId8"/>
                <a:stretch>
                  <a:fillRect/>
                </a:stretch>
              </p:blipFill>
              <p:spPr>
                <a:xfrm>
                  <a:off x="5684321" y="4906433"/>
                  <a:ext cx="419100" cy="279400"/>
                </a:xfrm>
                <a:prstGeom prst="rect">
                  <a:avLst/>
                </a:prstGeom>
              </p:spPr>
            </p:pic>
            <p:pic>
              <p:nvPicPr>
                <p:cNvPr id="23" name="Picture 22"/>
                <p:cNvPicPr>
                  <a:picLocks noChangeAspect="1"/>
                </p:cNvPicPr>
                <p:nvPr/>
              </p:nvPicPr>
              <p:blipFill>
                <a:blip r:embed="rId4"/>
                <a:stretch>
                  <a:fillRect/>
                </a:stretch>
              </p:blipFill>
              <p:spPr>
                <a:xfrm>
                  <a:off x="4204060" y="4881033"/>
                  <a:ext cx="215900" cy="330200"/>
                </a:xfrm>
                <a:prstGeom prst="rect">
                  <a:avLst/>
                </a:prstGeom>
              </p:spPr>
            </p:pic>
            <p:pic>
              <p:nvPicPr>
                <p:cNvPr id="24" name="Picture 23"/>
                <p:cNvPicPr>
                  <a:picLocks noChangeAspect="1"/>
                </p:cNvPicPr>
                <p:nvPr/>
              </p:nvPicPr>
              <p:blipFill>
                <a:blip r:embed="rId4"/>
                <a:stretch>
                  <a:fillRect/>
                </a:stretch>
              </p:blipFill>
              <p:spPr>
                <a:xfrm>
                  <a:off x="4543082" y="4881033"/>
                  <a:ext cx="215900" cy="330200"/>
                </a:xfrm>
                <a:prstGeom prst="rect">
                  <a:avLst/>
                </a:prstGeom>
              </p:spPr>
            </p:pic>
            <p:pic>
              <p:nvPicPr>
                <p:cNvPr id="25" name="Picture 24"/>
                <p:cNvPicPr>
                  <a:picLocks noChangeAspect="1"/>
                </p:cNvPicPr>
                <p:nvPr/>
              </p:nvPicPr>
              <p:blipFill>
                <a:blip r:embed="rId4"/>
                <a:stretch>
                  <a:fillRect/>
                </a:stretch>
              </p:blipFill>
              <p:spPr>
                <a:xfrm>
                  <a:off x="4867993" y="4881033"/>
                  <a:ext cx="215900" cy="330200"/>
                </a:xfrm>
                <a:prstGeom prst="rect">
                  <a:avLst/>
                </a:prstGeom>
              </p:spPr>
            </p:pic>
            <p:pic>
              <p:nvPicPr>
                <p:cNvPr id="15" name="Picture 14"/>
                <p:cNvPicPr>
                  <a:picLocks noChangeAspect="1"/>
                </p:cNvPicPr>
                <p:nvPr/>
              </p:nvPicPr>
              <p:blipFill>
                <a:blip r:embed="rId9"/>
                <a:stretch>
                  <a:fillRect/>
                </a:stretch>
              </p:blipFill>
              <p:spPr>
                <a:xfrm>
                  <a:off x="7068977" y="4874683"/>
                  <a:ext cx="254000" cy="342900"/>
                </a:xfrm>
                <a:prstGeom prst="rect">
                  <a:avLst/>
                </a:prstGeom>
              </p:spPr>
            </p:pic>
            <p:pic>
              <p:nvPicPr>
                <p:cNvPr id="17" name="Picture 16"/>
                <p:cNvPicPr>
                  <a:picLocks noChangeAspect="1"/>
                </p:cNvPicPr>
                <p:nvPr/>
              </p:nvPicPr>
              <p:blipFill>
                <a:blip r:embed="rId9"/>
                <a:stretch>
                  <a:fillRect/>
                </a:stretch>
              </p:blipFill>
              <p:spPr>
                <a:xfrm>
                  <a:off x="7401577" y="4874683"/>
                  <a:ext cx="254000" cy="342900"/>
                </a:xfrm>
                <a:prstGeom prst="rect">
                  <a:avLst/>
                </a:prstGeom>
              </p:spPr>
            </p:pic>
            <p:pic>
              <p:nvPicPr>
                <p:cNvPr id="18" name="Picture 17"/>
                <p:cNvPicPr>
                  <a:picLocks noChangeAspect="1"/>
                </p:cNvPicPr>
                <p:nvPr/>
              </p:nvPicPr>
              <p:blipFill>
                <a:blip r:embed="rId9"/>
                <a:stretch>
                  <a:fillRect/>
                </a:stretch>
              </p:blipFill>
              <p:spPr>
                <a:xfrm>
                  <a:off x="7748288" y="4874683"/>
                  <a:ext cx="254000" cy="342900"/>
                </a:xfrm>
                <a:prstGeom prst="rect">
                  <a:avLst/>
                </a:prstGeom>
              </p:spPr>
            </p:pic>
            <p:pic>
              <p:nvPicPr>
                <p:cNvPr id="21" name="Picture 20"/>
                <p:cNvPicPr>
                  <a:picLocks noChangeAspect="1"/>
                </p:cNvPicPr>
                <p:nvPr/>
              </p:nvPicPr>
              <p:blipFill>
                <a:blip r:embed="rId8"/>
                <a:stretch>
                  <a:fillRect/>
                </a:stretch>
              </p:blipFill>
              <p:spPr>
                <a:xfrm>
                  <a:off x="6144132" y="4906433"/>
                  <a:ext cx="419100" cy="279400"/>
                </a:xfrm>
                <a:prstGeom prst="rect">
                  <a:avLst/>
                </a:prstGeom>
              </p:spPr>
            </p:pic>
            <p:pic>
              <p:nvPicPr>
                <p:cNvPr id="22" name="Picture 21"/>
                <p:cNvPicPr>
                  <a:picLocks noChangeAspect="1"/>
                </p:cNvPicPr>
                <p:nvPr/>
              </p:nvPicPr>
              <p:blipFill>
                <a:blip r:embed="rId8"/>
                <a:stretch>
                  <a:fillRect/>
                </a:stretch>
              </p:blipFill>
              <p:spPr>
                <a:xfrm>
                  <a:off x="6599499" y="4906433"/>
                  <a:ext cx="419100" cy="279400"/>
                </a:xfrm>
                <a:prstGeom prst="rect">
                  <a:avLst/>
                </a:prstGeom>
              </p:spPr>
            </p:pic>
            <p:pic>
              <p:nvPicPr>
                <p:cNvPr id="26" name="Picture 25"/>
                <p:cNvPicPr>
                  <a:picLocks noChangeAspect="1"/>
                </p:cNvPicPr>
                <p:nvPr/>
              </p:nvPicPr>
              <p:blipFill>
                <a:blip r:embed="rId7"/>
                <a:stretch>
                  <a:fillRect/>
                </a:stretch>
              </p:blipFill>
              <p:spPr>
                <a:xfrm>
                  <a:off x="8109110" y="4906433"/>
                  <a:ext cx="330200" cy="279400"/>
                </a:xfrm>
                <a:prstGeom prst="rect">
                  <a:avLst/>
                </a:prstGeom>
              </p:spPr>
            </p:pic>
          </p:grpSp>
        </p:grpSp>
        <p:sp>
          <p:nvSpPr>
            <p:cNvPr id="35" name="TextBox 34"/>
            <p:cNvSpPr txBox="1"/>
            <p:nvPr/>
          </p:nvSpPr>
          <p:spPr>
            <a:xfrm>
              <a:off x="8317968" y="2075795"/>
              <a:ext cx="703578" cy="3538633"/>
            </a:xfrm>
            <a:prstGeom prst="rect">
              <a:avLst/>
            </a:prstGeom>
            <a:noFill/>
          </p:spPr>
          <p:txBody>
            <a:bodyPr wrap="square" rtlCol="0">
              <a:noAutofit/>
            </a:bodyPr>
            <a:lstStyle/>
            <a:p>
              <a:pPr algn="ctr">
                <a:spcAft>
                  <a:spcPts val="1200"/>
                </a:spcAft>
              </a:pPr>
              <a:r>
                <a:rPr lang="en-CA" sz="3200" b="1" spc="-230" dirty="0" smtClean="0">
                  <a:solidFill>
                    <a:srgbClr val="449539"/>
                  </a:solidFill>
                  <a:latin typeface="Arial"/>
                  <a:cs typeface="Arial"/>
                </a:rPr>
                <a:t>2</a:t>
              </a:r>
            </a:p>
            <a:p>
              <a:pPr lvl="0" algn="ctr">
                <a:lnSpc>
                  <a:spcPct val="300000"/>
                </a:lnSpc>
              </a:pPr>
              <a:r>
                <a:rPr lang="en-CA" sz="3200" b="1" spc="-200" dirty="0" smtClean="0">
                  <a:solidFill>
                    <a:srgbClr val="F8971D"/>
                  </a:solidFill>
                  <a:latin typeface="Arial"/>
                  <a:cs typeface="Arial"/>
                </a:rPr>
                <a:t>5</a:t>
              </a:r>
              <a:endParaRPr lang="en-CA" sz="3200" b="1" spc="-200" dirty="0">
                <a:solidFill>
                  <a:srgbClr val="F8971D"/>
                </a:solidFill>
                <a:latin typeface="Arial"/>
                <a:cs typeface="Arial"/>
              </a:endParaRPr>
            </a:p>
            <a:p>
              <a:pPr algn="ctr">
                <a:lnSpc>
                  <a:spcPct val="300000"/>
                </a:lnSpc>
              </a:pPr>
              <a:r>
                <a:rPr lang="en-CA" sz="3200" b="1" spc="-200" dirty="0" smtClean="0">
                  <a:solidFill>
                    <a:srgbClr val="D2232A"/>
                  </a:solidFill>
                  <a:latin typeface="Arial"/>
                  <a:cs typeface="Arial"/>
                </a:rPr>
                <a:t>12</a:t>
              </a:r>
              <a:endParaRPr lang="en-CA" sz="3200" b="1" spc="-230" dirty="0" smtClean="0">
                <a:solidFill>
                  <a:srgbClr val="449539"/>
                </a:solidFill>
                <a:latin typeface="Arial"/>
                <a:cs typeface="Arial"/>
              </a:endParaRPr>
            </a:p>
          </p:txBody>
        </p:sp>
      </p:grpSp>
    </p:spTree>
    <p:extLst>
      <p:ext uri="{BB962C8B-B14F-4D97-AF65-F5344CB8AC3E}">
        <p14:creationId xmlns:p14="http://schemas.microsoft.com/office/powerpoint/2010/main" val="3681858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mbina Blue">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1_Revolution">
      <a:majorFont>
        <a:latin typeface=""/>
        <a:ea typeface="ＭＳ Ｐゴシック"/>
        <a:cs typeface="ＭＳ Ｐゴシック"/>
      </a:majorFont>
      <a:minorFont>
        <a:latin typeface=""/>
        <a:ea typeface="ＭＳ Ｐゴシック"/>
        <a:cs typeface="ＭＳ Ｐ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13993</TotalTime>
  <Words>1395</Words>
  <Application>Microsoft Macintosh PowerPoint</Application>
  <PresentationFormat>On-screen Show (4:3)</PresentationFormat>
  <Paragraphs>180</Paragraphs>
  <Slides>24</Slides>
  <Notes>6</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Pembina Blue</vt:lpstr>
      <vt:lpstr>Office Theme</vt:lpstr>
      <vt:lpstr>1_Office Theme</vt:lpstr>
      <vt:lpstr>PowerPoint Presentation</vt:lpstr>
      <vt:lpstr>The Pembina Institute</vt:lpstr>
      <vt:lpstr>Oilsands Coverage</vt:lpstr>
      <vt:lpstr>Alberta GHG increase in context</vt:lpstr>
      <vt:lpstr>Oilsands emissions trends</vt:lpstr>
      <vt:lpstr>Woodland caribou in decline</vt:lpstr>
      <vt:lpstr>Solving the Puzzle: context</vt:lpstr>
      <vt:lpstr>Solving the Puzzle: context</vt:lpstr>
      <vt:lpstr>Solving the Puzzle: progress</vt:lpstr>
      <vt:lpstr>LAND: land protection</vt:lpstr>
      <vt:lpstr>MONITORING: biodiversity monitoring</vt:lpstr>
      <vt:lpstr>WATER: groundwater regulations </vt:lpstr>
      <vt:lpstr>AIR: air quality guidelines</vt:lpstr>
      <vt:lpstr>AIR: air emissions</vt:lpstr>
      <vt:lpstr>WATER: Protect the Athabasca River</vt:lpstr>
      <vt:lpstr>GHGs: raise pollution levy</vt:lpstr>
      <vt:lpstr>GHGs: mandate carbon capture </vt:lpstr>
      <vt:lpstr>LAND: biodiversity offsets</vt:lpstr>
      <vt:lpstr>LAND: mine financial security program</vt:lpstr>
      <vt:lpstr>LAND: woodland caribou conservation </vt:lpstr>
      <vt:lpstr>WATER: clean up tailings</vt:lpstr>
      <vt:lpstr>WATER: no new end pit lake approvals </vt:lpstr>
      <vt:lpstr>Solving the Puzzle: conclusions</vt:lpstr>
      <vt:lpstr>PowerPoint Presentation</vt:lpstr>
    </vt:vector>
  </TitlesOfParts>
  <Company>Athabasca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Roberta Franchuk</dc:creator>
  <cp:lastModifiedBy>Roberta Franchuk</cp:lastModifiedBy>
  <cp:revision>326</cp:revision>
  <dcterms:created xsi:type="dcterms:W3CDTF">2011-05-24T18:27:58Z</dcterms:created>
  <dcterms:modified xsi:type="dcterms:W3CDTF">2013-04-26T16:41:44Z</dcterms:modified>
</cp:coreProperties>
</file>