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40"/>
  </p:notesMasterIdLst>
  <p:handoutMasterIdLst>
    <p:handoutMasterId r:id="rId41"/>
  </p:handoutMasterIdLst>
  <p:sldIdLst>
    <p:sldId id="262" r:id="rId3"/>
    <p:sldId id="263" r:id="rId4"/>
    <p:sldId id="264" r:id="rId5"/>
    <p:sldId id="265" r:id="rId6"/>
    <p:sldId id="266" r:id="rId7"/>
    <p:sldId id="300" r:id="rId8"/>
    <p:sldId id="268" r:id="rId9"/>
    <p:sldId id="269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301" r:id="rId24"/>
    <p:sldId id="282" r:id="rId25"/>
    <p:sldId id="299" r:id="rId26"/>
    <p:sldId id="283" r:id="rId27"/>
    <p:sldId id="284" r:id="rId28"/>
    <p:sldId id="285" r:id="rId29"/>
    <p:sldId id="289" r:id="rId30"/>
    <p:sldId id="288" r:id="rId31"/>
    <p:sldId id="290" r:id="rId32"/>
    <p:sldId id="291" r:id="rId33"/>
    <p:sldId id="292" r:id="rId34"/>
    <p:sldId id="293" r:id="rId35"/>
    <p:sldId id="294" r:id="rId36"/>
    <p:sldId id="297" r:id="rId37"/>
    <p:sldId id="298" r:id="rId38"/>
    <p:sldId id="295" r:id="rId3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re Demerse" initials="P" lastIdx="3" clrIdx="0"/>
  <p:cmAuthor id="1" name="Roberta Franchuk" initials="R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B75E"/>
    <a:srgbClr val="86AADD"/>
    <a:srgbClr val="FFFFFF"/>
    <a:srgbClr val="1B3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6320" autoAdjust="0"/>
  </p:normalViewPr>
  <p:slideViewPr>
    <p:cSldViewPr snapToGrid="0" snapToObjects="1">
      <p:cViewPr>
        <p:scale>
          <a:sx n="85" d="100"/>
          <a:sy n="85" d="100"/>
        </p:scale>
        <p:origin x="-92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400" y="-8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C9D90-5579-6944-BCAE-34E636B521BF}" type="datetimeFigureOut">
              <a:rPr lang="en-US" smtClean="0"/>
              <a:pPr/>
              <a:t>12-04-21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20A37-B178-8846-A47F-C7E6C1890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00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C258E-A586-4C45-9C12-A78623A4489E}" type="datetimeFigureOut">
              <a:rPr lang="en-US" smtClean="0"/>
              <a:pPr/>
              <a:t>12-04-21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8E405-4F09-AD40-9B5B-F9B71207B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5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survey directly asked drivers if they would pay to reduce their commute. Drivers were randomly asked if they would pay either $2 or $8 to save reduce their commute times by either 15% or 30% - based on the average commute time of 43 minutes this correlates to saving 6.5 minutes or 13 minutes.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72% of drivers would be somewhat willing to pay $2 to use an express lane; 53% would be willing to pay $5; 34% would be willing to pay $10. Given express lanes are not meant to be used by all drivers low-prices and high-willingness to use the lanes are not requirements. Route 91 in California for example charges up to $9.75 during the highest traffic periods.  http://www.91expresslanes.com/schedules.asp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Those in support of tolls – 57%/ those not 43%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Express and HOT lanes could be a transitional policy between current ‘free’ highways and full tolls, and generate badly needed funds for transit infrastructure.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623" y="1756896"/>
            <a:ext cx="5619377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623" y="3378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6344"/>
            <a:ext cx="4038600" cy="356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6344"/>
            <a:ext cx="4038600" cy="356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5B7C2-3226-754E-A4F2-C2B315718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uter-choice-slidestitle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1"/>
            <a:ext cx="9144000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784225"/>
            <a:ext cx="42672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2133600"/>
            <a:ext cx="75834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Candara"/>
          <a:ea typeface="+mj-ea"/>
          <a:cs typeface="Candar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Candar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Candar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Candar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Candara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9pPr>
    </p:titleStyle>
    <p:bodyStyle>
      <a:lvl1pPr marL="533400" indent="-533400" algn="l" rtl="0" eaLnBrk="1" fontAlgn="base" hangingPunct="1">
        <a:spcBef>
          <a:spcPts val="2000"/>
        </a:spcBef>
        <a:spcAft>
          <a:spcPct val="0"/>
        </a:spcAft>
        <a:buFont typeface="Wingdings 2" pitchFamily="-105" charset="2"/>
        <a:buChar char=""/>
        <a:defRPr sz="3600" kern="1200">
          <a:solidFill>
            <a:schemeClr val="tx1"/>
          </a:solidFill>
          <a:latin typeface="Candara"/>
          <a:ea typeface="+mn-ea"/>
          <a:cs typeface="Candara"/>
        </a:defRPr>
      </a:lvl1pPr>
      <a:lvl2pPr marL="812800" indent="-530225" algn="l" rtl="0" eaLnBrk="1" fontAlgn="base" hangingPunct="1">
        <a:spcBef>
          <a:spcPts val="600"/>
        </a:spcBef>
        <a:spcAft>
          <a:spcPct val="0"/>
        </a:spcAft>
        <a:buFont typeface="Wingdings 2" pitchFamily="-105" charset="2"/>
        <a:buChar char=""/>
        <a:defRPr sz="3000" kern="1200">
          <a:solidFill>
            <a:schemeClr val="tx1"/>
          </a:solidFill>
          <a:latin typeface="Candara"/>
          <a:ea typeface="+mn-ea"/>
          <a:cs typeface="Candara"/>
        </a:defRPr>
      </a:lvl2pPr>
      <a:lvl3pPr marL="1079500" indent="-501650" algn="l" rtl="0" eaLnBrk="1" fontAlgn="base" hangingPunct="1">
        <a:spcBef>
          <a:spcPts val="600"/>
        </a:spcBef>
        <a:spcAft>
          <a:spcPct val="0"/>
        </a:spcAft>
        <a:buFont typeface="Wingdings 2" pitchFamily="-105" charset="2"/>
        <a:buChar char=""/>
        <a:defRPr sz="2600" kern="1200">
          <a:solidFill>
            <a:schemeClr val="tx1"/>
          </a:solidFill>
          <a:latin typeface="Candara"/>
          <a:ea typeface="+mn-ea"/>
          <a:cs typeface="Candara"/>
        </a:defRPr>
      </a:lvl3pPr>
      <a:lvl4pPr marL="1143000" indent="-282575" algn="l" rtl="0" eaLnBrk="1" fontAlgn="base" hangingPunct="1">
        <a:spcBef>
          <a:spcPts val="600"/>
        </a:spcBef>
        <a:spcAft>
          <a:spcPct val="0"/>
        </a:spcAft>
        <a:buFont typeface="Wingdings 2" pitchFamily="-105" charset="2"/>
        <a:buChar char=""/>
        <a:defRPr kern="1200">
          <a:solidFill>
            <a:schemeClr val="tx2"/>
          </a:solidFill>
          <a:latin typeface="Trebuchet MS"/>
          <a:ea typeface="Trebuchet MS" charset="0"/>
          <a:cs typeface="Trebuchet MS"/>
        </a:defRPr>
      </a:lvl4pPr>
      <a:lvl5pPr marL="1425575" indent="-282575" algn="l" rtl="0" eaLnBrk="1" fontAlgn="base" hangingPunct="1">
        <a:spcBef>
          <a:spcPts val="600"/>
        </a:spcBef>
        <a:spcAft>
          <a:spcPct val="0"/>
        </a:spcAft>
        <a:buFont typeface="Wingdings 2" pitchFamily="-105" charset="2"/>
        <a:buChar char=""/>
        <a:defRPr kern="1200">
          <a:solidFill>
            <a:schemeClr val="tx2"/>
          </a:solidFill>
          <a:latin typeface="Trebuchet MS"/>
          <a:ea typeface="Trebuchet MS" charset="0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9250"/>
            <a:ext cx="8229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 smtClean="0"/>
              <a:t>Third </a:t>
            </a:r>
            <a:r>
              <a:rPr lang="en-CA" dirty="0" err="1" smtClean="0"/>
              <a:t>levelClick</a:t>
            </a:r>
            <a:r>
              <a:rPr lang="en-CA" dirty="0" smtClean="0"/>
              <a:t> to edit Master title style</a:t>
            </a:r>
            <a:endParaRPr lang="en-US" dirty="0" smtClean="0"/>
          </a:p>
          <a:p>
            <a:pPr lvl="2"/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" y="5967457"/>
            <a:ext cx="9144000" cy="90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" y="-1"/>
            <a:ext cx="9144000" cy="382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5"/>
          </a:solidFill>
          <a:latin typeface="Candara"/>
          <a:ea typeface="+mj-ea"/>
          <a:cs typeface="Candar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Candara"/>
          <a:ea typeface="+mn-ea"/>
          <a:cs typeface="Candar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Candara"/>
          <a:ea typeface="+mn-ea"/>
          <a:cs typeface="Candara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2400" kern="1200">
          <a:solidFill>
            <a:schemeClr val="tx1"/>
          </a:solidFill>
          <a:latin typeface="Candara"/>
          <a:ea typeface="+mn-ea"/>
          <a:cs typeface="Candar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B3861"/>
          </a:solidFill>
          <a:latin typeface="Candara"/>
          <a:ea typeface="+mn-ea"/>
          <a:cs typeface="Candar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B3861"/>
          </a:solidFill>
          <a:latin typeface="Candara"/>
          <a:ea typeface="+mn-ea"/>
          <a:cs typeface="Candar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2623" y="3944470"/>
            <a:ext cx="6400800" cy="11863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Commuter Choice Survey of Drivers in the GTA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95782" cy="400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5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118"/>
            <a:ext cx="8934824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is a very high interest in alternatives to commuting five days a week by single occupancy vehicle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21647" y="1367118"/>
            <a:ext cx="506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Likely to take advantage of….</a:t>
            </a:r>
            <a:endParaRPr lang="en-US" dirty="0"/>
          </a:p>
        </p:txBody>
      </p:sp>
      <p:pic>
        <p:nvPicPr>
          <p:cNvPr id="4" name="Content Placeholder 3" descr="fig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r="3428"/>
          <a:stretch>
            <a:fillRect/>
          </a:stretch>
        </p:blipFill>
        <p:spPr>
          <a:xfrm>
            <a:off x="457200" y="1736450"/>
            <a:ext cx="8229600" cy="4057650"/>
          </a:xfrm>
        </p:spPr>
      </p:pic>
    </p:spTree>
    <p:extLst>
      <p:ext uri="{BB962C8B-B14F-4D97-AF65-F5344CB8AC3E}">
        <p14:creationId xmlns:p14="http://schemas.microsoft.com/office/powerpoint/2010/main" val="144345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3647" y="732117"/>
            <a:ext cx="8561293" cy="5124823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30000"/>
              </a:lnSpc>
            </a:pPr>
            <a:r>
              <a:rPr lang="en-US" sz="3097" b="1" dirty="0" smtClean="0"/>
              <a:t>94%</a:t>
            </a:r>
            <a:r>
              <a:rPr lang="en-US" sz="3097" dirty="0" smtClean="0"/>
              <a:t> would be interested in </a:t>
            </a:r>
            <a:r>
              <a:rPr lang="en-US" sz="3097" b="1" dirty="0" smtClean="0"/>
              <a:t>telecommuting</a:t>
            </a:r>
            <a:r>
              <a:rPr lang="en-US" sz="3097" dirty="0" smtClean="0"/>
              <a:t> if offered by their employer.  </a:t>
            </a:r>
            <a:endParaRPr lang="en-US" sz="3097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lnSpc>
                <a:spcPct val="130000"/>
              </a:lnSpc>
            </a:pPr>
            <a:r>
              <a:rPr lang="en-US" sz="3097" b="1" dirty="0" smtClean="0"/>
              <a:t>2/3 </a:t>
            </a:r>
            <a:r>
              <a:rPr lang="en-US" sz="3097" dirty="0" smtClean="0"/>
              <a:t>would likely try “</a:t>
            </a:r>
            <a:r>
              <a:rPr lang="en-US" sz="3097" b="1" dirty="0" smtClean="0"/>
              <a:t>pay as you drive” auto insurance</a:t>
            </a:r>
            <a:r>
              <a:rPr lang="en-US" sz="3097" dirty="0" smtClean="0"/>
              <a:t> if it were available </a:t>
            </a:r>
            <a:r>
              <a:rPr lang="en-US" sz="3097" dirty="0" smtClean="0"/>
              <a:t>and of these,</a:t>
            </a:r>
            <a:r>
              <a:rPr lang="en-US" sz="3097" u="sng" dirty="0" smtClean="0"/>
              <a:t> </a:t>
            </a:r>
            <a:r>
              <a:rPr lang="en-US" sz="3097" b="1" u="sng" dirty="0" smtClean="0"/>
              <a:t>85%</a:t>
            </a:r>
            <a:r>
              <a:rPr lang="en-US" sz="3097" u="sng" dirty="0" smtClean="0"/>
              <a:t> would change their commuting habits to find some other way to get to work if they had pay-as-you-drive insurance</a:t>
            </a:r>
            <a:r>
              <a:rPr lang="en-US" sz="3097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en-US" sz="3097" b="1" dirty="0" smtClean="0"/>
              <a:t>63%</a:t>
            </a:r>
            <a:r>
              <a:rPr lang="en-US" sz="3097" dirty="0" smtClean="0"/>
              <a:t> </a:t>
            </a:r>
            <a:r>
              <a:rPr lang="en-US" sz="3100" dirty="0" smtClean="0"/>
              <a:t>would be likely to </a:t>
            </a:r>
            <a:r>
              <a:rPr lang="en-US" sz="3100" dirty="0"/>
              <a:t>trade their employee parking spot for cash and find another way to get to work if a parking cash-out program were available.</a:t>
            </a:r>
            <a:endParaRPr lang="en-US" sz="3100" dirty="0" smtClean="0"/>
          </a:p>
          <a:p>
            <a:pPr lvl="0">
              <a:lnSpc>
                <a:spcPct val="130000"/>
              </a:lnSpc>
            </a:pPr>
            <a:r>
              <a:rPr lang="en-US" sz="3097" dirty="0" smtClean="0"/>
              <a:t>Over </a:t>
            </a:r>
            <a:r>
              <a:rPr lang="en-US" sz="3097" b="1" dirty="0" smtClean="0"/>
              <a:t>60%</a:t>
            </a:r>
            <a:r>
              <a:rPr lang="en-US" sz="3097" dirty="0" smtClean="0"/>
              <a:t> of drivers would consider carpooling if there were an added incentive to do so, such as flexible work hours or a financial incentive.</a:t>
            </a:r>
          </a:p>
        </p:txBody>
      </p:sp>
    </p:spTree>
    <p:extLst>
      <p:ext uri="{BB962C8B-B14F-4D97-AF65-F5344CB8AC3E}">
        <p14:creationId xmlns:p14="http://schemas.microsoft.com/office/powerpoint/2010/main" val="77181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8352" y="457200"/>
            <a:ext cx="8229600" cy="1143000"/>
          </a:xfrm>
        </p:spPr>
        <p:txBody>
          <a:bodyPr/>
          <a:lstStyle/>
          <a:p>
            <a:r>
              <a:rPr lang="en-US" dirty="0" smtClean="0"/>
              <a:t>Paying to Save Time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0" y="1563988"/>
            <a:ext cx="7315200" cy="43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6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Greater Toronto Area has among the worst traffic congestion in North America, with one of the longest commute times. The next few questions are about </a:t>
            </a:r>
            <a:r>
              <a:rPr lang="en-US" b="1" dirty="0" smtClean="0"/>
              <a:t>ways to reduce congestion in the GTA</a:t>
            </a:r>
            <a:r>
              <a:rPr lang="en-US" dirty="0" smtClean="0"/>
              <a:t>, </a:t>
            </a:r>
            <a:r>
              <a:rPr lang="en-US" dirty="0" smtClean="0"/>
              <a:t>including:</a:t>
            </a:r>
          </a:p>
          <a:p>
            <a:r>
              <a:rPr lang="en-US" dirty="0" smtClean="0"/>
              <a:t>finding </a:t>
            </a:r>
            <a:r>
              <a:rPr lang="en-US" dirty="0" smtClean="0"/>
              <a:t>ways to fund the building of new, more efficient rapid transit </a:t>
            </a:r>
            <a:r>
              <a:rPr lang="en-US" dirty="0" smtClean="0"/>
              <a:t>options, and </a:t>
            </a:r>
          </a:p>
          <a:p>
            <a:r>
              <a:rPr lang="en-US" dirty="0" smtClean="0"/>
              <a:t>improving </a:t>
            </a:r>
            <a:r>
              <a:rPr lang="en-US" dirty="0" smtClean="0"/>
              <a:t>road and highway travel.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1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vs. Society Pays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63%  </a:t>
            </a:r>
            <a:r>
              <a:rPr lang="en-US" dirty="0" smtClean="0"/>
              <a:t>of drivers surveyed supported user-based fees (transit fares, tolls, parking) to pay for transportation improvements as opposed to society-wide taxes (sales tax</a:t>
            </a:r>
            <a:r>
              <a:rPr lang="en-US" dirty="0" smtClean="0"/>
              <a:t>).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8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41"/>
            <a:ext cx="8229600" cy="1314823"/>
          </a:xfrm>
        </p:spPr>
        <p:txBody>
          <a:bodyPr>
            <a:noAutofit/>
          </a:bodyPr>
          <a:lstStyle/>
          <a:p>
            <a:r>
              <a:rPr lang="en-US" sz="3600" dirty="0" smtClean="0"/>
              <a:t>Drivers show moderate support for revenue tools to pay for transit expansion….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4" y="1942353"/>
            <a:ext cx="8522635" cy="37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2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…with little variation in support between tools…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None/>
            </a:pPr>
            <a:r>
              <a:rPr lang="en-US" sz="3027" b="1" dirty="0" smtClean="0"/>
              <a:t>How reasonable are revenue tools to raise funds for transit expansion/ transportation improvements</a:t>
            </a:r>
          </a:p>
          <a:p>
            <a:pPr lvl="0"/>
            <a:r>
              <a:rPr lang="en-US" sz="3027" dirty="0" smtClean="0"/>
              <a:t>58% thought tax on commercial parking lots was somewhat or very reasonable</a:t>
            </a:r>
          </a:p>
          <a:p>
            <a:pPr lvl="0"/>
            <a:r>
              <a:rPr lang="en-US" sz="3027" dirty="0" smtClean="0"/>
              <a:t>57% percent thought a toll was somewhat or very reasonable</a:t>
            </a:r>
          </a:p>
          <a:p>
            <a:pPr lvl="0"/>
            <a:r>
              <a:rPr lang="en-US" sz="3027" dirty="0" smtClean="0"/>
              <a:t>54% percent thought a 1% sales tax was somewhat or very reasonable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4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Tools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459" dirty="0" smtClean="0"/>
              <a:t>46%  percent percent of drivers thought a regional gas tax increase of 2 cents to fund transit build in the region was somewhat or very reasonable</a:t>
            </a:r>
          </a:p>
          <a:p>
            <a:pPr lvl="0"/>
            <a:endParaRPr lang="en-US" sz="1297" dirty="0" smtClean="0"/>
          </a:p>
          <a:p>
            <a:r>
              <a:rPr lang="en-US" sz="3459" dirty="0" smtClean="0"/>
              <a:t>54% percent of drivers who commute by major highway were likely to pay to use an optional express lane that would allow them to by-pass highway congestion (HOT lane)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196083"/>
            <a:ext cx="7933766" cy="47497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2800"/>
          </a:xfrm>
        </p:spPr>
        <p:txBody>
          <a:bodyPr/>
          <a:lstStyle/>
          <a:p>
            <a:r>
              <a:rPr lang="en-US" dirty="0" smtClean="0"/>
              <a:t>Paying for Express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5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7" y="2091763"/>
            <a:ext cx="8429642" cy="3734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…but show higher support if funds are fair, transparent and dedicated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User fees are more acceptable if: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72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surveyed…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1000 Drivers </a:t>
            </a:r>
          </a:p>
          <a:p>
            <a:r>
              <a:rPr lang="en-US" dirty="0" smtClean="0"/>
              <a:t>Only in the GTA</a:t>
            </a:r>
          </a:p>
          <a:p>
            <a:r>
              <a:rPr lang="en-US" dirty="0" smtClean="0"/>
              <a:t>30 minute minimum commute one way</a:t>
            </a:r>
          </a:p>
          <a:p>
            <a:r>
              <a:rPr lang="en-US" dirty="0" smtClean="0"/>
              <a:t>Mean one-way commute time – 43 min</a:t>
            </a:r>
          </a:p>
          <a:p>
            <a:r>
              <a:rPr lang="en-US" dirty="0" smtClean="0"/>
              <a:t>84% take major highway</a:t>
            </a:r>
          </a:p>
          <a:p>
            <a:r>
              <a:rPr lang="en-US" dirty="0" smtClean="0"/>
              <a:t>70% between 35-59 yrs of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39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and dedication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69% </a:t>
            </a:r>
            <a:r>
              <a:rPr lang="en-US" dirty="0" smtClean="0"/>
              <a:t>of drivers are more willing to </a:t>
            </a:r>
            <a:r>
              <a:rPr lang="en-US" b="1" dirty="0" smtClean="0"/>
              <a:t>pay a user fee </a:t>
            </a:r>
            <a:r>
              <a:rPr lang="en-US" dirty="0" smtClean="0"/>
              <a:t>if it was </a:t>
            </a:r>
            <a:r>
              <a:rPr lang="en-US" b="1" dirty="0" smtClean="0"/>
              <a:t>dedicated</a:t>
            </a:r>
            <a:r>
              <a:rPr lang="en-US" dirty="0" smtClean="0"/>
              <a:t> to building new </a:t>
            </a:r>
            <a:r>
              <a:rPr lang="en-US" dirty="0" smtClean="0">
                <a:solidFill>
                  <a:srgbClr val="800000"/>
                </a:solidFill>
              </a:rPr>
              <a:t>rapid transit </a:t>
            </a:r>
            <a:r>
              <a:rPr lang="en-US" dirty="0" smtClean="0"/>
              <a:t>that connected their community with a broader rapid transit system in the GTA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and dedication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69% </a:t>
            </a:r>
            <a:r>
              <a:rPr lang="en-US" dirty="0" smtClean="0"/>
              <a:t>would find a </a:t>
            </a:r>
            <a:r>
              <a:rPr lang="en-US" b="1" dirty="0" smtClean="0"/>
              <a:t>road toll </a:t>
            </a:r>
            <a:r>
              <a:rPr lang="en-US" dirty="0" smtClean="0"/>
              <a:t>more acceptable if they knew the funds were fully </a:t>
            </a:r>
            <a:r>
              <a:rPr lang="en-US" dirty="0" smtClean="0">
                <a:solidFill>
                  <a:srgbClr val="800000"/>
                </a:solidFill>
              </a:rPr>
              <a:t>dedicated to building a rapid transit line</a:t>
            </a:r>
            <a:r>
              <a:rPr lang="en-US" dirty="0" smtClean="0"/>
              <a:t> close to this same route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7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Transparency and dedication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70% </a:t>
            </a:r>
            <a:r>
              <a:rPr lang="en-US" dirty="0" smtClean="0"/>
              <a:t>would be more willing to pay a new user fee if they could </a:t>
            </a:r>
            <a:r>
              <a:rPr lang="en-US" b="1" dirty="0" smtClean="0"/>
              <a:t>see the results  </a:t>
            </a:r>
            <a:r>
              <a:rPr lang="en-US" dirty="0" smtClean="0"/>
              <a:t>in the form of </a:t>
            </a:r>
            <a:r>
              <a:rPr lang="en-US" dirty="0" smtClean="0">
                <a:solidFill>
                  <a:srgbClr val="800000"/>
                </a:solidFill>
              </a:rPr>
              <a:t>new transit </a:t>
            </a:r>
            <a:r>
              <a:rPr lang="en-US" dirty="0" smtClean="0"/>
              <a:t>built in the GTA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27" dirty="0" smtClean="0"/>
              <a:t>As for those who support a user-based road toll, most (</a:t>
            </a:r>
            <a:r>
              <a:rPr lang="en-US" sz="3027" b="1" dirty="0" smtClean="0"/>
              <a:t>68%</a:t>
            </a:r>
            <a:r>
              <a:rPr lang="en-US" sz="3027" dirty="0" smtClean="0"/>
              <a:t>) thought it should only be charged </a:t>
            </a:r>
            <a:r>
              <a:rPr lang="en-US" sz="3027" b="1" dirty="0" smtClean="0"/>
              <a:t>only on routes where drivers currently have access to rapid transit alternatives </a:t>
            </a:r>
          </a:p>
          <a:p>
            <a:pPr lvl="0"/>
            <a:r>
              <a:rPr lang="en-US" sz="3027" dirty="0" smtClean="0"/>
              <a:t>For those who don’t, </a:t>
            </a:r>
            <a:r>
              <a:rPr lang="en-US" sz="3027" b="1" dirty="0" smtClean="0"/>
              <a:t>46%</a:t>
            </a:r>
            <a:r>
              <a:rPr lang="en-US" sz="3027" dirty="0" smtClean="0"/>
              <a:t> thought them to be more acceptable if they were </a:t>
            </a:r>
            <a:r>
              <a:rPr lang="en-US" sz="3027" b="1" dirty="0" smtClean="0"/>
              <a:t>only on routes where rapid transit alternatives exist.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1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and Acceptability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Stockholm: 30% support for road charging pre trial; 50% after trial; 70% after the reintroduction of the trial</a:t>
            </a:r>
          </a:p>
          <a:p>
            <a:r>
              <a:rPr lang="en-US" dirty="0" smtClean="0"/>
              <a:t>Similar trend in Norway (toll) and London (cordon)</a:t>
            </a:r>
          </a:p>
          <a:p>
            <a:r>
              <a:rPr lang="en-US" dirty="0" smtClean="0"/>
              <a:t>40% supported BC’s carbon tax in 2008 before it was introduced; November 2011 support rose to all time high 57%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DETAILED FINDINGS</a:t>
            </a:r>
            <a:br>
              <a:rPr lang="en-US" smtClean="0"/>
            </a:br>
            <a:endParaRPr lang="en-US" dirty="0"/>
          </a:p>
        </p:txBody>
      </p:sp>
      <p:pic>
        <p:nvPicPr>
          <p:cNvPr id="7" name="Picture 6" descr="go-bus-Taryn McKenzie-Mohr-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7"/>
          <a:stretch/>
        </p:blipFill>
        <p:spPr>
          <a:xfrm>
            <a:off x="0" y="2017058"/>
            <a:ext cx="9144000" cy="39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3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Commute Stress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241"/>
            <a:ext cx="9048887" cy="4140930"/>
          </a:xfrm>
        </p:spPr>
      </p:pic>
    </p:spTree>
    <p:extLst>
      <p:ext uri="{BB962C8B-B14F-4D97-AF65-F5344CB8AC3E}">
        <p14:creationId xmlns:p14="http://schemas.microsoft.com/office/powerpoint/2010/main" val="422769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Commute Stress</a:t>
            </a:r>
            <a:endParaRPr lang="en-US" dirty="0"/>
          </a:p>
        </p:txBody>
      </p:sp>
      <p:pic>
        <p:nvPicPr>
          <p:cNvPr id="7" name="Content Placeholder 6" descr="options by stres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b="3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21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Region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Toronto: 351</a:t>
            </a:r>
          </a:p>
          <a:p>
            <a:r>
              <a:rPr lang="en-US" dirty="0" smtClean="0"/>
              <a:t>Peel Region: 241</a:t>
            </a:r>
          </a:p>
          <a:p>
            <a:r>
              <a:rPr lang="en-US" dirty="0" err="1" smtClean="0"/>
              <a:t>Halton</a:t>
            </a:r>
            <a:r>
              <a:rPr lang="en-US" dirty="0" smtClean="0"/>
              <a:t> Region: 147</a:t>
            </a:r>
          </a:p>
          <a:p>
            <a:r>
              <a:rPr lang="en-US" dirty="0" smtClean="0"/>
              <a:t>York Region: 166</a:t>
            </a:r>
          </a:p>
          <a:p>
            <a:r>
              <a:rPr lang="en-US" dirty="0" err="1" smtClean="0"/>
              <a:t>Duram</a:t>
            </a:r>
            <a:r>
              <a:rPr lang="en-US" dirty="0" smtClean="0"/>
              <a:t> Region: 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8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4" y="1389531"/>
            <a:ext cx="7540859" cy="4446628"/>
          </a:xfrm>
        </p:spPr>
      </p:pic>
    </p:spTree>
    <p:extLst>
      <p:ext uri="{BB962C8B-B14F-4D97-AF65-F5344CB8AC3E}">
        <p14:creationId xmlns:p14="http://schemas.microsoft.com/office/powerpoint/2010/main" val="49272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TOPLINE FINDINGS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59" y="1667221"/>
            <a:ext cx="7366000" cy="400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1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Region</a:t>
            </a:r>
            <a:endParaRPr lang="en-US" dirty="0"/>
          </a:p>
        </p:txBody>
      </p:sp>
      <p:pic>
        <p:nvPicPr>
          <p:cNvPr id="4" name="Content Placeholder 3" descr="fig1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6" b="48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217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options by acce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2" b="-256"/>
          <a:stretch/>
        </p:blipFill>
        <p:spPr>
          <a:xfrm>
            <a:off x="651436" y="1359646"/>
            <a:ext cx="7661190" cy="46317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Access to Rapid Transit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6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Access to Rapid Transit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1659"/>
            <a:ext cx="8229600" cy="3992832"/>
          </a:xfrm>
        </p:spPr>
      </p:pic>
    </p:spTree>
    <p:extLst>
      <p:ext uri="{BB962C8B-B14F-4D97-AF65-F5344CB8AC3E}">
        <p14:creationId xmlns:p14="http://schemas.microsoft.com/office/powerpoint/2010/main" val="257705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Access to Rapid Transit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5" y="1389529"/>
            <a:ext cx="6988191" cy="4406900"/>
          </a:xfrm>
        </p:spPr>
      </p:pic>
    </p:spTree>
    <p:extLst>
      <p:ext uri="{BB962C8B-B14F-4D97-AF65-F5344CB8AC3E}">
        <p14:creationId xmlns:p14="http://schemas.microsoft.com/office/powerpoint/2010/main" val="91112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High interest in incentives and options</a:t>
            </a:r>
          </a:p>
          <a:p>
            <a:r>
              <a:rPr lang="en-US" dirty="0" smtClean="0"/>
              <a:t>Not that much variation in support between pricing tools, but lowest support for gas tax</a:t>
            </a:r>
          </a:p>
          <a:p>
            <a:r>
              <a:rPr lang="en-US" dirty="0" smtClean="0"/>
              <a:t>Higher support for user fees</a:t>
            </a:r>
          </a:p>
          <a:p>
            <a:r>
              <a:rPr lang="en-US" dirty="0" smtClean="0"/>
              <a:t>Acceptability increases with dedication, transparency and fairness</a:t>
            </a:r>
          </a:p>
          <a:p>
            <a:r>
              <a:rPr lang="en-US" dirty="0" smtClean="0"/>
              <a:t>Acceptability increases with implementation</a:t>
            </a:r>
          </a:p>
          <a:p>
            <a:r>
              <a:rPr lang="en-US" dirty="0" smtClean="0"/>
              <a:t>Strong support for building transit</a:t>
            </a:r>
          </a:p>
          <a:p>
            <a:r>
              <a:rPr lang="en-US" dirty="0" smtClean="0"/>
              <a:t>Education and understanding leads to greater acceptance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9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Considerations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Not a matter of ‘if’ but when, where and how revenue tools are introduced; implement right and acceptability will follow</a:t>
            </a:r>
          </a:p>
          <a:p>
            <a:r>
              <a:rPr lang="en-US" dirty="0" smtClean="0"/>
              <a:t>Consider combination of carrots and sticks; carrots can reduce congestion in the immediate term and sweeten the pot</a:t>
            </a:r>
          </a:p>
          <a:p>
            <a:r>
              <a:rPr lang="en-US" dirty="0" smtClean="0"/>
              <a:t>High interest in PAYD worth considering a pilot</a:t>
            </a:r>
          </a:p>
          <a:p>
            <a:r>
              <a:rPr lang="en-US" dirty="0" smtClean="0"/>
              <a:t>Education on the benefits is critical  as well as clear understanding of the vision and transit technology</a:t>
            </a:r>
          </a:p>
          <a:p>
            <a:r>
              <a:rPr lang="en-US" dirty="0" smtClean="0"/>
              <a:t>Dedication of revenue to transit expansion and benefits, with full transparency</a:t>
            </a:r>
          </a:p>
          <a:p>
            <a:r>
              <a:rPr lang="en-US" dirty="0" smtClean="0"/>
              <a:t>Consider reframing how certain tools are named: regional gas tax vs. regional transit fee – and showing in real time where the funds are going/ getting close to the </a:t>
            </a:r>
            <a:r>
              <a:rPr lang="en-US" dirty="0" smtClean="0"/>
              <a:t>goal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0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59" y="1544544"/>
            <a:ext cx="8358094" cy="4312397"/>
          </a:xfrm>
        </p:spPr>
        <p:txBody>
          <a:bodyPr>
            <a:noAutofit/>
          </a:bodyPr>
          <a:lstStyle/>
          <a:p>
            <a:r>
              <a:rPr lang="en-US" sz="2400" dirty="0" smtClean="0"/>
              <a:t>Parking revenue tools are well supported, easy to implement and can happen without broad communications</a:t>
            </a:r>
          </a:p>
          <a:p>
            <a:r>
              <a:rPr lang="en-US" sz="2400" dirty="0" smtClean="0"/>
              <a:t>Express lanes/HOT lanes could be piloted</a:t>
            </a:r>
          </a:p>
          <a:p>
            <a:r>
              <a:rPr lang="en-US" sz="2400" dirty="0" smtClean="0"/>
              <a:t>Consider beginning with tolls or congestion charges along routes with available rapid transit</a:t>
            </a:r>
          </a:p>
          <a:p>
            <a:r>
              <a:rPr lang="en-US" sz="2400" dirty="0" smtClean="0"/>
              <a:t>Ensure that tools are coordinated and collected strategically throughout the region and dedicated to priority projects </a:t>
            </a:r>
            <a:r>
              <a:rPr lang="en-US" sz="2400" dirty="0" err="1" smtClean="0"/>
              <a:t>eg</a:t>
            </a:r>
            <a:r>
              <a:rPr lang="en-US" sz="2400" dirty="0" smtClean="0"/>
              <a:t>: committing revenue to an expensive subway in low density area could preclude funding for more economically sound projects)</a:t>
            </a:r>
          </a:p>
          <a:p>
            <a:r>
              <a:rPr lang="en-US" sz="2400" dirty="0" smtClean="0"/>
              <a:t>Education of society benefits society pays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Congestion is causing stress and drivers want options</a:t>
            </a:r>
          </a:p>
          <a:p>
            <a:r>
              <a:rPr lang="en-US" dirty="0" smtClean="0"/>
              <a:t>High interest in alternatives and options</a:t>
            </a:r>
          </a:p>
          <a:p>
            <a:r>
              <a:rPr lang="en-US" dirty="0" smtClean="0"/>
              <a:t>Moderate support for revenue tools – Over 50% of </a:t>
            </a:r>
            <a:r>
              <a:rPr lang="en-US" u="sng" dirty="0" smtClean="0"/>
              <a:t>drivers</a:t>
            </a:r>
            <a:r>
              <a:rPr lang="en-US" dirty="0" smtClean="0"/>
              <a:t> receptive to most pricing options</a:t>
            </a:r>
          </a:p>
          <a:p>
            <a:r>
              <a:rPr lang="en-US" dirty="0" smtClean="0"/>
              <a:t>High support among drivers for revenue tools if it is dedicated to building rapid transit in the region (connecting with a network).</a:t>
            </a:r>
          </a:p>
          <a:p>
            <a:r>
              <a:rPr lang="en-US" dirty="0" smtClean="0"/>
              <a:t>Strong interest in mode shifting to rapid transit if it was available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3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Commuting by Car is Stressful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70% drive to work 5 days a week, and 2/3  experience some level of stress during their commute. </a:t>
            </a:r>
          </a:p>
          <a:p>
            <a:pPr lvl="0"/>
            <a:r>
              <a:rPr lang="en-US" dirty="0" smtClean="0"/>
              <a:t>2/3 say commuting takes away from quality of life in terms of family and personal time</a:t>
            </a:r>
          </a:p>
          <a:p>
            <a:pPr lvl="0"/>
            <a:r>
              <a:rPr lang="en-US" dirty="0" smtClean="0"/>
              <a:t>Over half of drivers (56%) surveyed do </a:t>
            </a:r>
            <a:r>
              <a:rPr lang="en-US" i="1" u="sng" dirty="0" smtClean="0"/>
              <a:t>not </a:t>
            </a:r>
            <a:r>
              <a:rPr lang="en-US" dirty="0" smtClean="0"/>
              <a:t>currently have access to a </a:t>
            </a:r>
            <a:r>
              <a:rPr lang="en-US" u="sng" dirty="0" smtClean="0"/>
              <a:t>rapid</a:t>
            </a:r>
            <a:r>
              <a:rPr lang="en-US" dirty="0" smtClean="0"/>
              <a:t> transit alternative.</a:t>
            </a:r>
          </a:p>
          <a:p>
            <a:pPr lvl="0"/>
            <a:r>
              <a:rPr lang="en-US" dirty="0" smtClean="0"/>
              <a:t>1/3 have access to GO train and/or Subway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9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not taking Rapid 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Takes too long</a:t>
            </a:r>
          </a:p>
          <a:p>
            <a:pPr lvl="0"/>
            <a:r>
              <a:rPr lang="en-US" dirty="0" smtClean="0"/>
              <a:t>Too many transfers</a:t>
            </a:r>
          </a:p>
          <a:p>
            <a:pPr lvl="0"/>
            <a:r>
              <a:rPr lang="en-US" dirty="0" smtClean="0"/>
              <a:t>Too far to access</a:t>
            </a:r>
          </a:p>
          <a:p>
            <a:pPr lvl="0"/>
            <a:r>
              <a:rPr lang="en-US" dirty="0" smtClean="0"/>
              <a:t>Need car for errands along way</a:t>
            </a:r>
          </a:p>
          <a:p>
            <a:pPr lvl="0"/>
            <a:r>
              <a:rPr lang="en-US" dirty="0" smtClean="0"/>
              <a:t>Don’t like it</a:t>
            </a:r>
          </a:p>
          <a:p>
            <a:pPr lvl="0"/>
            <a:r>
              <a:rPr lang="en-US" dirty="0" smtClean="0"/>
              <a:t>Need car for my job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3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Transit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and information were built into the survey – We explained rapid transit options with pictures and descriptions…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 51.png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-164" b="188"/>
          <a:stretch/>
        </p:blipFill>
        <p:spPr>
          <a:xfrm>
            <a:off x="433294" y="403412"/>
            <a:ext cx="8229600" cy="563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40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54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505" r="505"/>
          <a:stretch>
            <a:fillRect/>
          </a:stretch>
        </p:blipFill>
        <p:spPr>
          <a:xfrm>
            <a:off x="268941" y="1111250"/>
            <a:ext cx="8229600" cy="4057650"/>
          </a:xfrm>
        </p:spPr>
      </p:pic>
    </p:spTree>
    <p:extLst>
      <p:ext uri="{BB962C8B-B14F-4D97-AF65-F5344CB8AC3E}">
        <p14:creationId xmlns:p14="http://schemas.microsoft.com/office/powerpoint/2010/main" val="183145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in taking Rapid 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Light rail transit (LRT): </a:t>
            </a:r>
            <a:r>
              <a:rPr lang="en-US" sz="3200" b="1" dirty="0" smtClean="0"/>
              <a:t>69%</a:t>
            </a:r>
            <a:r>
              <a:rPr lang="en-US" sz="3200" dirty="0" smtClean="0"/>
              <a:t>		</a:t>
            </a:r>
            <a:r>
              <a:rPr lang="en-US" sz="3200" dirty="0" smtClean="0">
                <a:solidFill>
                  <a:srgbClr val="800000"/>
                </a:solidFill>
              </a:rPr>
              <a:t>40 </a:t>
            </a:r>
            <a:r>
              <a:rPr lang="en-US" sz="3200" dirty="0" smtClean="0"/>
              <a:t>+ </a:t>
            </a:r>
            <a:r>
              <a:rPr lang="en-US" sz="3200" dirty="0" smtClean="0">
                <a:solidFill>
                  <a:srgbClr val="4F6228"/>
                </a:solidFill>
              </a:rPr>
              <a:t>29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Subway: </a:t>
            </a:r>
            <a:r>
              <a:rPr lang="en-US" sz="3200" b="1" dirty="0" smtClean="0"/>
              <a:t>68%	</a:t>
            </a:r>
            <a:r>
              <a:rPr lang="en-US" sz="3200" dirty="0" smtClean="0"/>
              <a:t>						</a:t>
            </a:r>
            <a:r>
              <a:rPr lang="en-US" sz="3200" dirty="0" smtClean="0">
                <a:solidFill>
                  <a:srgbClr val="800000"/>
                </a:solidFill>
              </a:rPr>
              <a:t>44</a:t>
            </a:r>
            <a:r>
              <a:rPr lang="en-US" sz="3200" dirty="0" smtClean="0"/>
              <a:t> + </a:t>
            </a:r>
            <a:r>
              <a:rPr lang="en-US" sz="3200" dirty="0" smtClean="0">
                <a:solidFill>
                  <a:srgbClr val="4F6228"/>
                </a:solidFill>
              </a:rPr>
              <a:t>24</a:t>
            </a:r>
          </a:p>
          <a:p>
            <a:r>
              <a:rPr lang="en-US" sz="3200" dirty="0" smtClean="0"/>
              <a:t>GO train: </a:t>
            </a:r>
            <a:r>
              <a:rPr lang="en-US" sz="3200" b="1" dirty="0" smtClean="0"/>
              <a:t>64%		</a:t>
            </a:r>
            <a:r>
              <a:rPr lang="en-US" sz="3200" dirty="0" smtClean="0"/>
              <a:t>					</a:t>
            </a:r>
            <a:r>
              <a:rPr lang="en-US" sz="3200" dirty="0" smtClean="0">
                <a:solidFill>
                  <a:srgbClr val="800000"/>
                </a:solidFill>
              </a:rPr>
              <a:t>35</a:t>
            </a:r>
            <a:r>
              <a:rPr lang="en-US" sz="3200" dirty="0" smtClean="0"/>
              <a:t> + </a:t>
            </a:r>
            <a:r>
              <a:rPr lang="en-US" sz="3200" dirty="0" smtClean="0">
                <a:solidFill>
                  <a:srgbClr val="4F6228"/>
                </a:solidFill>
              </a:rPr>
              <a:t>29</a:t>
            </a:r>
          </a:p>
          <a:p>
            <a:r>
              <a:rPr lang="en-US" sz="3200" dirty="0" smtClean="0"/>
              <a:t>Rapid Bus: </a:t>
            </a:r>
            <a:r>
              <a:rPr lang="en-US" sz="3200" b="1" dirty="0" smtClean="0"/>
              <a:t>55%		</a:t>
            </a:r>
            <a:r>
              <a:rPr lang="en-US" sz="3200" dirty="0" smtClean="0"/>
              <a:t>				</a:t>
            </a:r>
            <a:r>
              <a:rPr lang="en-US" sz="3200" dirty="0" smtClean="0">
                <a:solidFill>
                  <a:srgbClr val="800000"/>
                </a:solidFill>
              </a:rPr>
              <a:t>26</a:t>
            </a:r>
            <a:r>
              <a:rPr lang="en-US" sz="3200" dirty="0" smtClean="0"/>
              <a:t> + </a:t>
            </a:r>
            <a:r>
              <a:rPr lang="en-US" sz="3200" dirty="0" smtClean="0">
                <a:solidFill>
                  <a:srgbClr val="4F6228"/>
                </a:solidFill>
              </a:rPr>
              <a:t>29</a:t>
            </a:r>
          </a:p>
          <a:p>
            <a:r>
              <a:rPr lang="en-US" sz="3200" dirty="0" smtClean="0"/>
              <a:t>Rapid Streetcar: </a:t>
            </a:r>
            <a:r>
              <a:rPr lang="en-US" sz="3200" b="1" dirty="0" smtClean="0"/>
              <a:t>38%</a:t>
            </a:r>
            <a:r>
              <a:rPr lang="en-US" sz="3200" dirty="0" smtClean="0"/>
              <a:t>				 </a:t>
            </a:r>
            <a:r>
              <a:rPr lang="en-US" sz="3200" dirty="0" smtClean="0">
                <a:solidFill>
                  <a:srgbClr val="800000"/>
                </a:solidFill>
              </a:rPr>
              <a:t>17 </a:t>
            </a:r>
            <a:r>
              <a:rPr lang="en-US" sz="3200" dirty="0" smtClean="0"/>
              <a:t>+ </a:t>
            </a:r>
            <a:r>
              <a:rPr lang="en-US" sz="3200" dirty="0" smtClean="0">
                <a:solidFill>
                  <a:srgbClr val="4F6228"/>
                </a:solidFill>
              </a:rPr>
              <a:t>21</a:t>
            </a:r>
          </a:p>
          <a:p>
            <a:pPr>
              <a:buNone/>
            </a:pPr>
            <a:r>
              <a:rPr lang="en-US" sz="3200" dirty="0" smtClean="0"/>
              <a:t>                   (</a:t>
            </a:r>
            <a:r>
              <a:rPr lang="en-US" sz="3200" dirty="0" smtClean="0">
                <a:solidFill>
                  <a:srgbClr val="800000"/>
                </a:solidFill>
              </a:rPr>
              <a:t>very </a:t>
            </a:r>
            <a:r>
              <a:rPr lang="en-US" sz="3200" dirty="0" smtClean="0"/>
              <a:t>+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somewhat </a:t>
            </a:r>
            <a:r>
              <a:rPr lang="en-US" sz="3200" dirty="0" smtClean="0"/>
              <a:t>interested)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80519"/>
      </p:ext>
    </p:extLst>
  </p:cSld>
  <p:clrMapOvr>
    <a:masterClrMapping/>
  </p:clrMapOvr>
</p:sld>
</file>

<file path=ppt/theme/theme1.xml><?xml version="1.0" encoding="utf-8"?>
<a:theme xmlns:a="http://schemas.openxmlformats.org/drawingml/2006/main" name="pembina-powerpoint-template-2011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pembina-powerpoint-template-2011.potx</Template>
  <TotalTime>2779</TotalTime>
  <Words>1427</Words>
  <Application>Microsoft Macintosh PowerPoint</Application>
  <PresentationFormat>On-screen Show (4:3)</PresentationFormat>
  <Paragraphs>153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pembina-powerpoint-template-2011</vt:lpstr>
      <vt:lpstr>1_Office Theme</vt:lpstr>
      <vt:lpstr>PowerPoint Presentation</vt:lpstr>
      <vt:lpstr>We surveyed…</vt:lpstr>
      <vt:lpstr>TOPLINE FINDINGS</vt:lpstr>
      <vt:lpstr>Commuting by Car is Stressful</vt:lpstr>
      <vt:lpstr>Reasons for not taking Rapid Transit</vt:lpstr>
      <vt:lpstr>Rapid Transit Options</vt:lpstr>
      <vt:lpstr>PowerPoint Presentation</vt:lpstr>
      <vt:lpstr>PowerPoint Presentation</vt:lpstr>
      <vt:lpstr>Interest in taking Rapid Transit</vt:lpstr>
      <vt:lpstr>There is a very high interest in alternatives to commuting five days a week by single occupancy vehicle </vt:lpstr>
      <vt:lpstr>PowerPoint Presentation</vt:lpstr>
      <vt:lpstr>Paying to Save Time</vt:lpstr>
      <vt:lpstr>Revenue Tools</vt:lpstr>
      <vt:lpstr>User vs. Society Pays</vt:lpstr>
      <vt:lpstr>Drivers show moderate support for revenue tools to pay for transit expansion…. </vt:lpstr>
      <vt:lpstr>…with little variation in support between tools…</vt:lpstr>
      <vt:lpstr>Revenue Tools (con’t)</vt:lpstr>
      <vt:lpstr>Paying for Express</vt:lpstr>
      <vt:lpstr>…but show higher support if funds are fair, transparent and dedicated</vt:lpstr>
      <vt:lpstr>Transparency and dedication</vt:lpstr>
      <vt:lpstr>Transparency and dedication</vt:lpstr>
      <vt:lpstr>Transparency and dedication</vt:lpstr>
      <vt:lpstr>Fairness</vt:lpstr>
      <vt:lpstr>Implementation and Acceptability</vt:lpstr>
      <vt:lpstr> DETAILED FINDINGS </vt:lpstr>
      <vt:lpstr>By Commute Stress </vt:lpstr>
      <vt:lpstr>By Commute Stress</vt:lpstr>
      <vt:lpstr>By Region</vt:lpstr>
      <vt:lpstr>By Region</vt:lpstr>
      <vt:lpstr>By Region</vt:lpstr>
      <vt:lpstr>By Access to Rapid Transit</vt:lpstr>
      <vt:lpstr>By Access to Rapid Transit</vt:lpstr>
      <vt:lpstr>By Access to Rapid Transit</vt:lpstr>
      <vt:lpstr>Conclusions</vt:lpstr>
      <vt:lpstr>Policy Considerations</vt:lpstr>
      <vt:lpstr>Policy Considerations</vt:lpstr>
      <vt:lpstr>Key Messages</vt:lpstr>
    </vt:vector>
  </TitlesOfParts>
  <Company>Athabasca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Roberta Franchuk</dc:creator>
  <cp:lastModifiedBy>Roberta Franchuk</cp:lastModifiedBy>
  <cp:revision>128</cp:revision>
  <cp:lastPrinted>2012-04-20T15:17:37Z</cp:lastPrinted>
  <dcterms:created xsi:type="dcterms:W3CDTF">2012-04-20T15:16:28Z</dcterms:created>
  <dcterms:modified xsi:type="dcterms:W3CDTF">2012-04-21T09:12:49Z</dcterms:modified>
</cp:coreProperties>
</file>